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" ContentType="image/t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8" r:id="rId23"/>
    <p:sldId id="277" r:id="rId24"/>
    <p:sldId id="279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1" r:id="rId66"/>
    <p:sldId id="322" r:id="rId67"/>
    <p:sldId id="323" r:id="rId68"/>
    <p:sldId id="324" r:id="rId69"/>
    <p:sldId id="325" r:id="rId70"/>
    <p:sldId id="326" r:id="rId71"/>
    <p:sldId id="327" r:id="rId72"/>
    <p:sldId id="328" r:id="rId73"/>
    <p:sldId id="329" r:id="rId74"/>
    <p:sldId id="330" r:id="rId75"/>
    <p:sldId id="331" r:id="rId76"/>
    <p:sldId id="332" r:id="rId77"/>
    <p:sldId id="333" r:id="rId78"/>
    <p:sldId id="334" r:id="rId79"/>
    <p:sldId id="335" r:id="rId80"/>
  </p:sldIdLst>
  <p:sldSz cx="9144000" cy="6858000" type="screen4x3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0DEEF"/>
          </a:solidFill>
        </a:fill>
      </a:tcStyle>
    </a:wholeTbl>
    <a:band2H>
      <a:tcTxStyle/>
      <a:tcStyle>
        <a:tcBdr/>
        <a:fill>
          <a:solidFill>
            <a:srgbClr val="E9EFF7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1484"/>
  </p:normalViewPr>
  <p:slideViewPr>
    <p:cSldViewPr snapToGrid="0">
      <p:cViewPr varScale="1">
        <p:scale>
          <a:sx n="115" d="100"/>
          <a:sy n="115" d="100"/>
        </p:scale>
        <p:origin x="1560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48" name="Shape 248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Shape 464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65" name="Shape 46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An element that is positioned absolutely is taken out of the flow and thus takes up no space when placing other elements. </a:t>
            </a:r>
          </a:p>
          <a:p>
            <a:endParaRPr/>
          </a:p>
          <a:p>
            <a:r>
              <a:t>The absolutely positioned element is positioned relative to </a:t>
            </a:r>
            <a:r>
              <a:rPr i="1"/>
              <a:t>nearest positioned ancestor (non-static)</a:t>
            </a:r>
            <a:r>
              <a:t>. </a:t>
            </a:r>
          </a:p>
          <a:p>
            <a:endParaRPr/>
          </a:p>
          <a:p>
            <a:r>
              <a:t>If a positioned ancestor doesn't exist, the initial container (body) is used.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Shape 47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76" name="Shape 47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 elements must be positioned (any position other than static)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8"/>
          <p:cNvSpPr/>
          <p:nvPr/>
        </p:nvSpPr>
        <p:spPr>
          <a:xfrm>
            <a:off x="0" y="2890"/>
            <a:ext cx="9144000" cy="6858000"/>
          </a:xfrm>
          <a:prstGeom prst="rect">
            <a:avLst/>
          </a:prstGeom>
          <a:solidFill>
            <a:srgbClr val="1D1A36"/>
          </a:solidFill>
          <a:ln w="12700">
            <a:solidFill>
              <a:srgbClr val="42719B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" name="Flowchart: Process 7"/>
          <p:cNvSpPr/>
          <p:nvPr/>
        </p:nvSpPr>
        <p:spPr>
          <a:xfrm>
            <a:off x="426891" y="3737612"/>
            <a:ext cx="6335860" cy="3429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6" name="Title 1"/>
          <p:cNvSpPr txBox="1"/>
          <p:nvPr/>
        </p:nvSpPr>
        <p:spPr>
          <a:xfrm>
            <a:off x="426891" y="3962400"/>
            <a:ext cx="3535509" cy="4533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4290" tIns="34290" rIns="34290" bIns="34290" anchor="ctr">
            <a:normAutofit/>
          </a:bodyPr>
          <a:lstStyle>
            <a:lvl1pPr>
              <a:defRPr sz="19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The Coding Bootcamp</a:t>
            </a:r>
          </a:p>
        </p:txBody>
      </p:sp>
      <p:sp>
        <p:nvSpPr>
          <p:cNvPr id="1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i="0"/>
            </a:lvl1pPr>
          </a:lstStyle>
          <a:p>
            <a: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Conten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Flowchart: Process 5"/>
          <p:cNvSpPr/>
          <p:nvPr/>
        </p:nvSpPr>
        <p:spPr>
          <a:xfrm>
            <a:off x="-1" y="6418964"/>
            <a:ext cx="9155743" cy="457748"/>
          </a:xfrm>
          <a:prstGeom prst="rect">
            <a:avLst/>
          </a:prstGeom>
          <a:solidFill>
            <a:srgbClr val="1D1A3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6" name="Title Text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5470527" cy="653854"/>
          </a:xfrm>
          <a:prstGeom prst="rect">
            <a:avLst/>
          </a:prstGeom>
        </p:spPr>
        <p:txBody>
          <a:bodyPr/>
          <a:lstStyle>
            <a:lvl1pPr>
              <a:defRPr sz="2400" i="0">
                <a:solidFill>
                  <a:srgbClr val="00000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7" name="TextBox 18"/>
          <p:cNvSpPr txBox="1"/>
          <p:nvPr/>
        </p:nvSpPr>
        <p:spPr>
          <a:xfrm>
            <a:off x="6247493" y="6540235"/>
            <a:ext cx="2787651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© 2016 | Coding Boot Camp - All Rights Reserved</a:t>
            </a:r>
          </a:p>
        </p:txBody>
      </p:sp>
      <p:sp>
        <p:nvSpPr>
          <p:cNvPr id="38" name="Straight Connector 6"/>
          <p:cNvSpPr/>
          <p:nvPr/>
        </p:nvSpPr>
        <p:spPr>
          <a:xfrm>
            <a:off x="0" y="653853"/>
            <a:ext cx="9144000" cy="1"/>
          </a:xfrm>
          <a:prstGeom prst="line">
            <a:avLst/>
          </a:prstGeom>
          <a:ln w="41275">
            <a:solidFill>
              <a:srgbClr val="C83232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Only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  <a:ln w="12700">
            <a:solidFill>
              <a:srgbClr val="42719B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" name="Flowchart: Process 16"/>
          <p:cNvSpPr/>
          <p:nvPr/>
        </p:nvSpPr>
        <p:spPr>
          <a:xfrm>
            <a:off x="426891" y="3737612"/>
            <a:ext cx="6335860" cy="3429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" name="Title Text"/>
          <p:cNvSpPr txBox="1">
            <a:spLocks noGrp="1"/>
          </p:cNvSpPr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Title Text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100" b="1" i="1" u="none" strike="noStrike" cap="none" spc="0" baseline="0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100" b="1" i="1" u="none" strike="noStrike" cap="none" spc="0" baseline="0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100" b="1" i="1" u="none" strike="noStrike" cap="none" spc="0" baseline="0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100" b="1" i="1" u="none" strike="noStrike" cap="none" spc="0" baseline="0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100" b="1" i="1" u="none" strike="noStrike" cap="none" spc="0" baseline="0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100" b="1" i="1" u="none" strike="noStrike" cap="none" spc="0" baseline="0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100" b="1" i="1" u="none" strike="noStrike" cap="none" spc="0" baseline="0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100" b="1" i="1" u="none" strike="noStrike" cap="none" spc="0" baseline="0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100" b="1" i="1" u="none" strike="noStrike" cap="none" spc="0" baseline="0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1234439" marR="0" indent="-3200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css-tricks.com/all-about-floats/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0lpxKw6E90Y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hyperlink" Target="https://youtu.be/sHfJn0jqBro" TargetMode="Externa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hyperlink" Target="http://learn.shayhowe.com/html-css/positioning-content/" TargetMode="Externa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hyperlink" Target="https://youtu.be/yWXgnQaWSW0" TargetMode="External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Title 1"/>
          <p:cNvSpPr txBox="1">
            <a:spLocks noGrp="1"/>
          </p:cNvSpPr>
          <p:nvPr>
            <p:ph type="title"/>
          </p:nvPr>
        </p:nvSpPr>
        <p:spPr>
          <a:xfrm>
            <a:off x="390606" y="2953542"/>
            <a:ext cx="8229601" cy="871859"/>
          </a:xfrm>
          <a:prstGeom prst="rect">
            <a:avLst/>
          </a:prstGeom>
        </p:spPr>
        <p:txBody>
          <a:bodyPr/>
          <a:lstStyle>
            <a:lvl1pPr>
              <a:defRPr i="1"/>
            </a:lvl1pPr>
          </a:lstStyle>
          <a:p>
            <a:r>
              <a:t>Heroes of CSS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Title 1"/>
          <p:cNvSpPr txBox="1">
            <a:spLocks noGrp="1"/>
          </p:cNvSpPr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r>
              <a:t>Critical Question</a:t>
            </a:r>
          </a:p>
        </p:txBody>
      </p:sp>
      <p:sp>
        <p:nvSpPr>
          <p:cNvPr id="278" name="Title 1"/>
          <p:cNvSpPr txBox="1"/>
          <p:nvPr/>
        </p:nvSpPr>
        <p:spPr>
          <a:xfrm>
            <a:off x="1438275" y="2819400"/>
            <a:ext cx="6457951" cy="10981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 algn="ctr" defTabSz="685800">
              <a:defRPr sz="6000" b="1" i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What is “CSS?”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Title 1"/>
          <p:cNvSpPr txBox="1">
            <a:spLocks noGrp="1"/>
          </p:cNvSpPr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r>
              <a:t>HTML / CSS Definitions </a:t>
            </a:r>
            <a:r>
              <a:rPr sz="1000"/>
              <a:t>(*yawn* unimportant)</a:t>
            </a:r>
          </a:p>
        </p:txBody>
      </p:sp>
      <p:sp>
        <p:nvSpPr>
          <p:cNvPr id="281" name="Content Placeholder 2"/>
          <p:cNvSpPr txBox="1"/>
          <p:nvPr/>
        </p:nvSpPr>
        <p:spPr>
          <a:xfrm>
            <a:off x="457200" y="1143000"/>
            <a:ext cx="8153400" cy="4659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t>HTML:</a:t>
            </a:r>
            <a:r>
              <a:rPr b="0"/>
              <a:t> Hypertext Markup Language – (Content)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t>CSS: </a:t>
            </a:r>
            <a:r>
              <a:rPr b="0"/>
              <a:t>Cascading Style Sheets – (Appearance)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t>HTML/CSS are the “languages of the web.” </a:t>
            </a:r>
            <a:r>
              <a:rPr b="0"/>
              <a:t>Together they define both the content and the aesthetics of a webpage – handling everything from the layouts, colors, fonts, and content placement.  </a:t>
            </a:r>
            <a:r>
              <a:rPr sz="1400" b="0"/>
              <a:t>(JavaScript is the third – handling logic, animation, etc.)</a:t>
            </a:r>
          </a:p>
        </p:txBody>
      </p:sp>
      <p:pic>
        <p:nvPicPr>
          <p:cNvPr id="282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69285" y="4631587"/>
            <a:ext cx="1873915" cy="1494285"/>
          </a:xfrm>
          <a:prstGeom prst="rect">
            <a:avLst/>
          </a:prstGeom>
          <a:ln w="12700">
            <a:miter lim="400000"/>
          </a:ln>
        </p:spPr>
      </p:pic>
      <p:pic>
        <p:nvPicPr>
          <p:cNvPr id="283" name="Picture 3" descr="Picture 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743200" y="4648200"/>
            <a:ext cx="2971800" cy="149218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Title 1"/>
          <p:cNvSpPr txBox="1">
            <a:spLocks noGrp="1"/>
          </p:cNvSpPr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r>
              <a:t>HTML / CSS Analogy</a:t>
            </a:r>
          </a:p>
        </p:txBody>
      </p:sp>
      <p:sp>
        <p:nvSpPr>
          <p:cNvPr id="286" name="Content Placeholder 2"/>
          <p:cNvSpPr txBox="1"/>
          <p:nvPr/>
        </p:nvSpPr>
        <p:spPr>
          <a:xfrm>
            <a:off x="457200" y="990600"/>
            <a:ext cx="4100946" cy="45259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pPr algn="ctr" defTabSz="685800">
              <a:spcBef>
                <a:spcPts val="500"/>
              </a:spcBef>
              <a:defRPr sz="2400" b="1" u="sng">
                <a:latin typeface="Arial"/>
                <a:ea typeface="Arial"/>
                <a:cs typeface="Arial"/>
                <a:sym typeface="Arial"/>
              </a:defRPr>
            </a:pPr>
            <a:r>
              <a:t>HTML Alone</a:t>
            </a:r>
          </a:p>
          <a:p>
            <a:pPr marL="257175" indent="-257175" algn="ctr" defTabSz="685800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Like writing papers in “Notepad.” </a:t>
            </a:r>
          </a:p>
          <a:p>
            <a:pPr marL="257175" indent="-257175" algn="ctr" defTabSz="685800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257175" indent="-257175" algn="ctr" defTabSz="685800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Can only write unformatted text. </a:t>
            </a:r>
          </a:p>
        </p:txBody>
      </p:sp>
      <p:sp>
        <p:nvSpPr>
          <p:cNvPr id="287" name="Content Placeholder 2"/>
          <p:cNvSpPr txBox="1"/>
          <p:nvPr/>
        </p:nvSpPr>
        <p:spPr>
          <a:xfrm>
            <a:off x="4743201" y="990600"/>
            <a:ext cx="4100946" cy="45259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pPr algn="ctr">
              <a:spcBef>
                <a:spcPts val="500"/>
              </a:spcBef>
              <a:defRPr sz="2400" b="1" u="sng">
                <a:latin typeface="Arial"/>
                <a:ea typeface="Arial"/>
                <a:cs typeface="Arial"/>
                <a:sym typeface="Arial"/>
              </a:defRPr>
            </a:pPr>
            <a:r>
              <a:t>HTML / CSS</a:t>
            </a:r>
            <a:endParaRPr sz="3200"/>
          </a:p>
          <a:p>
            <a:pPr marL="342900" indent="-342900" algn="ctr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Like writing papers in Microsoft Word.</a:t>
            </a:r>
            <a:endParaRPr sz="3200"/>
          </a:p>
          <a:p>
            <a:pPr marL="342900" indent="-342900" algn="ctr">
              <a:spcBef>
                <a:spcPts val="700"/>
              </a:spcBef>
              <a:buSzPct val="100000"/>
              <a:buFont typeface="Arial"/>
              <a:buChar char="•"/>
              <a:defRPr sz="2400" b="1" u="sng">
                <a:latin typeface="Arial"/>
                <a:ea typeface="Arial"/>
                <a:cs typeface="Arial"/>
                <a:sym typeface="Arial"/>
              </a:defRPr>
            </a:pPr>
            <a:endParaRPr sz="3200"/>
          </a:p>
          <a:p>
            <a:pPr marL="342900" indent="-342900" algn="ctr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Can format text, page settings, alignment, etc. based on “highlighting” and menu options.</a:t>
            </a:r>
          </a:p>
        </p:txBody>
      </p:sp>
      <p:pic>
        <p:nvPicPr>
          <p:cNvPr id="288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03827" y="4449762"/>
            <a:ext cx="1676401" cy="1676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89" name="Picture 4" descr="Picture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194876" y="4602162"/>
            <a:ext cx="1475766" cy="144893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Title 1"/>
          <p:cNvSpPr txBox="1">
            <a:spLocks noGrp="1"/>
          </p:cNvSpPr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r>
              <a:t>Basic HTML Page - Result</a:t>
            </a:r>
          </a:p>
        </p:txBody>
      </p:sp>
      <p:pic>
        <p:nvPicPr>
          <p:cNvPr id="292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09637" y="838200"/>
            <a:ext cx="7324726" cy="539115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Title 1"/>
          <p:cNvSpPr txBox="1">
            <a:spLocks noGrp="1"/>
          </p:cNvSpPr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r>
              <a:t>Enter CSS - Result</a:t>
            </a:r>
          </a:p>
        </p:txBody>
      </p:sp>
      <p:pic>
        <p:nvPicPr>
          <p:cNvPr id="295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47800" y="762000"/>
            <a:ext cx="6781800" cy="5581014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Title 1"/>
          <p:cNvSpPr txBox="1">
            <a:spLocks noGrp="1"/>
          </p:cNvSpPr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r>
              <a:t>Critical Question</a:t>
            </a:r>
          </a:p>
        </p:txBody>
      </p:sp>
      <p:sp>
        <p:nvSpPr>
          <p:cNvPr id="298" name="Title 1"/>
          <p:cNvSpPr txBox="1"/>
          <p:nvPr/>
        </p:nvSpPr>
        <p:spPr>
          <a:xfrm>
            <a:off x="457200" y="1752600"/>
            <a:ext cx="8382000" cy="37971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pPr algn="ctr" defTabSz="603504">
              <a:lnSpc>
                <a:spcPct val="80000"/>
              </a:lnSpc>
              <a:defRPr sz="3696" b="1" i="1">
                <a:latin typeface="Arial"/>
                <a:ea typeface="Arial"/>
                <a:cs typeface="Arial"/>
                <a:sym typeface="Arial"/>
              </a:defRPr>
            </a:pPr>
            <a:r>
              <a:t>How do we style HTML…</a:t>
            </a:r>
            <a:endParaRPr sz="2024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03504">
              <a:lnSpc>
                <a:spcPct val="80000"/>
              </a:lnSpc>
              <a:defRPr sz="5280" b="1" i="1">
                <a:latin typeface="Arial"/>
                <a:ea typeface="Arial"/>
                <a:cs typeface="Arial"/>
                <a:sym typeface="Arial"/>
              </a:defRPr>
            </a:pPr>
            <a:endParaRPr sz="2024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03504">
              <a:lnSpc>
                <a:spcPct val="80000"/>
              </a:lnSpc>
              <a:defRPr sz="3696" b="1" i="1">
                <a:latin typeface="Arial"/>
                <a:ea typeface="Arial"/>
                <a:cs typeface="Arial"/>
                <a:sym typeface="Arial"/>
              </a:defRPr>
            </a:pPr>
            <a:r>
              <a:t> </a:t>
            </a:r>
            <a:r>
              <a:rPr b="0"/>
              <a:t>Elements?</a:t>
            </a:r>
            <a:endParaRPr sz="2024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03504">
              <a:lnSpc>
                <a:spcPct val="80000"/>
              </a:lnSpc>
              <a:defRPr sz="5280" i="1">
                <a:latin typeface="Arial"/>
                <a:ea typeface="Arial"/>
                <a:cs typeface="Arial"/>
                <a:sym typeface="Arial"/>
              </a:defRPr>
            </a:pPr>
            <a:endParaRPr sz="2024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03504">
              <a:lnSpc>
                <a:spcPct val="80000"/>
              </a:lnSpc>
              <a:defRPr sz="3696" i="1">
                <a:latin typeface="Arial"/>
                <a:ea typeface="Arial"/>
                <a:cs typeface="Arial"/>
                <a:sym typeface="Arial"/>
              </a:defRPr>
            </a:pPr>
            <a:r>
              <a:t>Classes?</a:t>
            </a:r>
            <a:endParaRPr sz="2024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03504">
              <a:lnSpc>
                <a:spcPct val="80000"/>
              </a:lnSpc>
              <a:defRPr sz="5280" i="1">
                <a:latin typeface="Arial"/>
                <a:ea typeface="Arial"/>
                <a:cs typeface="Arial"/>
                <a:sym typeface="Arial"/>
              </a:defRPr>
            </a:pPr>
            <a:endParaRPr sz="2024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03504">
              <a:lnSpc>
                <a:spcPct val="80000"/>
              </a:lnSpc>
              <a:defRPr sz="3696" i="1">
                <a:latin typeface="Arial"/>
                <a:ea typeface="Arial"/>
                <a:cs typeface="Arial"/>
                <a:sym typeface="Arial"/>
              </a:defRPr>
            </a:pPr>
            <a:r>
              <a:t>IDs?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Title 1"/>
          <p:cNvSpPr txBox="1">
            <a:spLocks noGrp="1"/>
          </p:cNvSpPr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r>
              <a:t>CSS Syntax</a:t>
            </a:r>
          </a:p>
        </p:txBody>
      </p:sp>
      <p:sp>
        <p:nvSpPr>
          <p:cNvPr id="301" name="Content Placeholder 2"/>
          <p:cNvSpPr txBox="1"/>
          <p:nvPr/>
        </p:nvSpPr>
        <p:spPr>
          <a:xfrm>
            <a:off x="457200" y="828114"/>
            <a:ext cx="8153400" cy="335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pPr marL="226313" indent="-226313" defTabSz="603504">
              <a:spcBef>
                <a:spcPts val="400"/>
              </a:spcBef>
              <a:buSzPct val="100000"/>
              <a:buFont typeface="Arial"/>
              <a:buChar char="•"/>
              <a:defRPr sz="1760">
                <a:latin typeface="Arial"/>
                <a:ea typeface="Arial"/>
                <a:cs typeface="Arial"/>
                <a:sym typeface="Arial"/>
              </a:defRPr>
            </a:pPr>
            <a:r>
              <a:t>CSS works by hooking onto </a:t>
            </a:r>
            <a:r>
              <a:rPr b="1"/>
              <a:t>selectors</a:t>
            </a:r>
            <a:r>
              <a:t> added into HTML using </a:t>
            </a:r>
            <a:r>
              <a:rPr b="1"/>
              <a:t>classes</a:t>
            </a:r>
            <a:r>
              <a:t> and </a:t>
            </a:r>
            <a:r>
              <a:rPr b="1"/>
              <a:t>identifiers.</a:t>
            </a:r>
            <a:endParaRPr sz="2112"/>
          </a:p>
          <a:p>
            <a:pPr marL="226313" indent="-226313" defTabSz="603504">
              <a:spcBef>
                <a:spcPts val="500"/>
              </a:spcBef>
              <a:buSzPct val="100000"/>
              <a:buFont typeface="Arial"/>
              <a:buChar char="•"/>
              <a:defRPr sz="1760">
                <a:latin typeface="Arial"/>
                <a:ea typeface="Arial"/>
                <a:cs typeface="Arial"/>
                <a:sym typeface="Arial"/>
              </a:defRPr>
            </a:pPr>
            <a:endParaRPr sz="2112"/>
          </a:p>
          <a:p>
            <a:pPr marL="226313" indent="-226313" defTabSz="603504">
              <a:spcBef>
                <a:spcPts val="400"/>
              </a:spcBef>
              <a:buSzPct val="100000"/>
              <a:buFont typeface="Arial"/>
              <a:buChar char="•"/>
              <a:defRPr sz="1760">
                <a:latin typeface="Arial"/>
                <a:ea typeface="Arial"/>
                <a:cs typeface="Arial"/>
                <a:sym typeface="Arial"/>
              </a:defRPr>
            </a:pPr>
            <a:r>
              <a:t>Classes use </a:t>
            </a:r>
            <a:r>
              <a:rPr b="1"/>
              <a:t>.classname, </a:t>
            </a:r>
            <a:r>
              <a:t>IDs use </a:t>
            </a:r>
            <a:r>
              <a:rPr b="1"/>
              <a:t>#idname</a:t>
            </a:r>
            <a:r>
              <a:t>, and elements use just their name.</a:t>
            </a:r>
            <a:endParaRPr b="1"/>
          </a:p>
          <a:p>
            <a:pPr marL="226313" indent="-226313" defTabSz="603504">
              <a:spcBef>
                <a:spcPts val="500"/>
              </a:spcBef>
              <a:buSzPct val="100000"/>
              <a:buFont typeface="Arial"/>
              <a:buChar char="•"/>
              <a:defRPr sz="1760" b="1">
                <a:latin typeface="Arial"/>
                <a:ea typeface="Arial"/>
                <a:cs typeface="Arial"/>
                <a:sym typeface="Arial"/>
              </a:defRPr>
            </a:pPr>
            <a:endParaRPr b="1"/>
          </a:p>
          <a:p>
            <a:pPr marL="226313" indent="-226313" defTabSz="603504">
              <a:spcBef>
                <a:spcPts val="400"/>
              </a:spcBef>
              <a:buSzPct val="100000"/>
              <a:buFont typeface="Arial"/>
              <a:buChar char="•"/>
              <a:defRPr sz="1760">
                <a:latin typeface="Arial"/>
                <a:ea typeface="Arial"/>
                <a:cs typeface="Arial"/>
                <a:sym typeface="Arial"/>
              </a:defRPr>
            </a:pPr>
            <a:r>
              <a:t>Once hooked, we apply </a:t>
            </a:r>
            <a:r>
              <a:rPr b="1"/>
              <a:t>styles </a:t>
            </a:r>
            <a:r>
              <a:t>to those HTML elements using CSS.</a:t>
            </a:r>
            <a:endParaRPr sz="2112"/>
          </a:p>
          <a:p>
            <a:pPr marL="226313" indent="-226313" defTabSz="603504">
              <a:spcBef>
                <a:spcPts val="500"/>
              </a:spcBef>
              <a:buSzPct val="100000"/>
              <a:buFont typeface="Arial"/>
              <a:buChar char="•"/>
              <a:defRPr sz="1760">
                <a:latin typeface="Arial"/>
                <a:ea typeface="Arial"/>
                <a:cs typeface="Arial"/>
                <a:sym typeface="Arial"/>
              </a:defRPr>
            </a:pPr>
            <a:endParaRPr sz="2112"/>
          </a:p>
          <a:p>
            <a:pPr defTabSz="603504">
              <a:spcBef>
                <a:spcPts val="500"/>
              </a:spcBef>
              <a:defRPr sz="1760" b="1">
                <a:latin typeface="Arial"/>
                <a:ea typeface="Arial"/>
                <a:cs typeface="Arial"/>
                <a:sym typeface="Arial"/>
              </a:defRPr>
            </a:pPr>
            <a:endParaRPr sz="2112"/>
          </a:p>
          <a:p>
            <a:pPr defTabSz="603504">
              <a:spcBef>
                <a:spcPts val="500"/>
              </a:spcBef>
              <a:defRPr sz="1760" b="1">
                <a:latin typeface="Arial"/>
                <a:ea typeface="Arial"/>
                <a:cs typeface="Arial"/>
                <a:sym typeface="Arial"/>
              </a:defRPr>
            </a:pPr>
            <a:endParaRPr sz="2112"/>
          </a:p>
        </p:txBody>
      </p:sp>
      <p:pic>
        <p:nvPicPr>
          <p:cNvPr id="302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1281" y="3365074"/>
            <a:ext cx="8409695" cy="2883326"/>
          </a:xfrm>
          <a:prstGeom prst="rect">
            <a:avLst/>
          </a:prstGeom>
          <a:ln>
            <a:solidFill>
              <a:srgbClr val="2E75B6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electo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Selectors</a:t>
            </a:r>
          </a:p>
        </p:txBody>
      </p:sp>
      <p:sp>
        <p:nvSpPr>
          <p:cNvPr id="305" name="Applies to all &lt;p&gt; elements…"/>
          <p:cNvSpPr txBox="1"/>
          <p:nvPr/>
        </p:nvSpPr>
        <p:spPr>
          <a:xfrm>
            <a:off x="3648169" y="690339"/>
            <a:ext cx="4869357" cy="4625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Applies to all &lt;p&gt; elements</a:t>
            </a:r>
          </a:p>
          <a:p>
            <a:endParaRPr/>
          </a:p>
          <a:p>
            <a:pPr>
              <a:defRPr i="1">
                <a:solidFill>
                  <a:srgbClr val="5E5E5E"/>
                </a:solidFill>
              </a:defRPr>
            </a:pPr>
            <a:r>
              <a:t>p {</a:t>
            </a:r>
          </a:p>
          <a:p>
            <a:pPr>
              <a:defRPr i="1">
                <a:solidFill>
                  <a:srgbClr val="5E5E5E"/>
                </a:solidFill>
              </a:defRPr>
            </a:pPr>
            <a:r>
              <a:t>    background-color: blue;</a:t>
            </a:r>
          </a:p>
          <a:p>
            <a:pPr>
              <a:defRPr i="1">
                <a:solidFill>
                  <a:srgbClr val="5E5E5E"/>
                </a:solidFill>
              </a:defRPr>
            </a:pPr>
            <a:r>
              <a:t>}</a:t>
            </a:r>
          </a:p>
          <a:p>
            <a:endParaRPr/>
          </a:p>
          <a:p>
            <a:r>
              <a:t>Applies to all elements with class=“classItem"</a:t>
            </a:r>
          </a:p>
          <a:p>
            <a:endParaRPr/>
          </a:p>
          <a:p>
            <a:pPr>
              <a:defRPr i="1">
                <a:solidFill>
                  <a:srgbClr val="424242"/>
                </a:solidFill>
              </a:defRPr>
            </a:pPr>
            <a:r>
              <a:t>.classItem {</a:t>
            </a:r>
          </a:p>
          <a:p>
            <a:pPr>
              <a:defRPr i="1">
                <a:solidFill>
                  <a:srgbClr val="424242"/>
                </a:solidFill>
              </a:defRPr>
            </a:pPr>
            <a:r>
              <a:t>    background-color: orange;</a:t>
            </a:r>
          </a:p>
          <a:p>
            <a:pPr>
              <a:defRPr i="1">
                <a:solidFill>
                  <a:srgbClr val="424242"/>
                </a:solidFill>
              </a:defRPr>
            </a:pPr>
            <a:r>
              <a:t>}</a:t>
            </a:r>
          </a:p>
          <a:p>
            <a:endParaRPr/>
          </a:p>
          <a:p>
            <a:r>
              <a:t>Applies to all elements with id=“idItem"</a:t>
            </a:r>
          </a:p>
          <a:p>
            <a:endParaRPr/>
          </a:p>
          <a:p>
            <a:pPr>
              <a:defRPr>
                <a:solidFill>
                  <a:srgbClr val="424242"/>
                </a:solidFill>
              </a:defRPr>
            </a:pPr>
            <a:r>
              <a:t>#idItem {</a:t>
            </a:r>
          </a:p>
          <a:p>
            <a:pPr>
              <a:defRPr>
                <a:solidFill>
                  <a:srgbClr val="424242"/>
                </a:solidFill>
              </a:defRPr>
            </a:pPr>
            <a:r>
              <a:t>    background-color: green;</a:t>
            </a:r>
          </a:p>
          <a:p>
            <a:pPr>
              <a:defRPr>
                <a:solidFill>
                  <a:srgbClr val="424242"/>
                </a:solidFill>
              </a:defRPr>
            </a:pPr>
            <a:r>
              <a:t>}</a:t>
            </a:r>
          </a:p>
        </p:txBody>
      </p:sp>
      <p:sp>
        <p:nvSpPr>
          <p:cNvPr id="306" name="Element name…"/>
          <p:cNvSpPr txBox="1"/>
          <p:nvPr/>
        </p:nvSpPr>
        <p:spPr>
          <a:xfrm>
            <a:off x="311253" y="1225524"/>
            <a:ext cx="2207405" cy="631191"/>
          </a:xfrm>
          <a:prstGeom prst="rect">
            <a:avLst/>
          </a:prstGeom>
          <a:gradFill>
            <a:gsLst>
              <a:gs pos="0">
                <a:srgbClr val="5F82CB"/>
              </a:gs>
              <a:gs pos="50000">
                <a:srgbClr val="3E70CA"/>
              </a:gs>
              <a:gs pos="100000">
                <a:srgbClr val="2F61BA"/>
              </a:gs>
            </a:gsLst>
            <a:lin ang="5400000"/>
          </a:gradFill>
          <a:ln w="6350">
            <a:solidFill>
              <a:schemeClr val="accent5"/>
            </a:solidFill>
            <a:miter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Element name</a:t>
            </a:r>
          </a:p>
          <a:p>
            <a:pPr>
              <a:defRPr i="1">
                <a:solidFill>
                  <a:srgbClr val="FFFFFF"/>
                </a:solidFill>
              </a:defRPr>
            </a:pPr>
            <a:r>
              <a:t>(p, a, div, span, etc)</a:t>
            </a:r>
          </a:p>
        </p:txBody>
      </p:sp>
      <p:sp>
        <p:nvSpPr>
          <p:cNvPr id="307" name="Period (.) + variable name…"/>
          <p:cNvSpPr txBox="1"/>
          <p:nvPr/>
        </p:nvSpPr>
        <p:spPr>
          <a:xfrm>
            <a:off x="144431" y="2779488"/>
            <a:ext cx="3166218" cy="637541"/>
          </a:xfrm>
          <a:prstGeom prst="rect">
            <a:avLst/>
          </a:prstGeom>
          <a:solidFill>
            <a:schemeClr val="accent2"/>
          </a:solidFill>
          <a:ln w="12700">
            <a:solidFill>
              <a:srgbClr val="AD5B24"/>
            </a:solidFill>
            <a:miter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Period (.) + variable name</a:t>
            </a:r>
          </a:p>
          <a:p>
            <a:pPr>
              <a:defRPr i="1">
                <a:solidFill>
                  <a:srgbClr val="FFFFFF"/>
                </a:solidFill>
              </a:defRPr>
            </a:pPr>
            <a:r>
              <a:t>(.myDiv, .phoneNumber, etc.)</a:t>
            </a:r>
          </a:p>
        </p:txBody>
      </p:sp>
      <p:sp>
        <p:nvSpPr>
          <p:cNvPr id="308" name="Hash (#) + variable name…"/>
          <p:cNvSpPr txBox="1"/>
          <p:nvPr/>
        </p:nvSpPr>
        <p:spPr>
          <a:xfrm>
            <a:off x="162682" y="4269953"/>
            <a:ext cx="2734703" cy="631191"/>
          </a:xfrm>
          <a:prstGeom prst="rect">
            <a:avLst/>
          </a:prstGeom>
          <a:gradFill>
            <a:gsLst>
              <a:gs pos="0">
                <a:srgbClr val="80B860"/>
              </a:gs>
              <a:gs pos="50000">
                <a:srgbClr val="6FB242"/>
              </a:gs>
              <a:gs pos="100000">
                <a:srgbClr val="61A236"/>
              </a:gs>
            </a:gsLst>
            <a:lin ang="5400000"/>
          </a:gradFill>
          <a:ln w="6350">
            <a:solidFill>
              <a:schemeClr val="accent1"/>
            </a:solidFill>
            <a:miter/>
          </a:ln>
          <a:effectLst>
            <a:outerShdw blurRad="63500" dist="19050" dir="5400000" rotWithShape="0">
              <a:srgbClr val="000000">
                <a:alpha val="63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Hash (#) + variable name</a:t>
            </a:r>
          </a:p>
          <a:p>
            <a:pPr>
              <a:defRPr i="1">
                <a:solidFill>
                  <a:srgbClr val="FFFFFF"/>
                </a:solidFill>
              </a:defRPr>
            </a:pPr>
            <a:r>
              <a:t>(#myDiv, #phoneNumber)</a:t>
            </a:r>
          </a:p>
        </p:txBody>
      </p:sp>
      <p:sp>
        <p:nvSpPr>
          <p:cNvPr id="309" name="Line"/>
          <p:cNvSpPr/>
          <p:nvPr/>
        </p:nvSpPr>
        <p:spPr>
          <a:xfrm>
            <a:off x="3000861" y="4603671"/>
            <a:ext cx="547007" cy="1"/>
          </a:xfrm>
          <a:prstGeom prst="line">
            <a:avLst/>
          </a:prstGeom>
          <a:ln w="12700">
            <a:solidFill>
              <a:schemeClr val="accent1"/>
            </a:solidFill>
            <a:miter/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10" name="Line"/>
          <p:cNvSpPr/>
          <p:nvPr/>
        </p:nvSpPr>
        <p:spPr>
          <a:xfrm>
            <a:off x="3294507" y="3041579"/>
            <a:ext cx="363094" cy="1"/>
          </a:xfrm>
          <a:prstGeom prst="line">
            <a:avLst/>
          </a:prstGeom>
          <a:ln w="12700">
            <a:solidFill>
              <a:schemeClr val="accent1"/>
            </a:solidFill>
            <a:miter/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11" name="Element selector"/>
          <p:cNvSpPr txBox="1"/>
          <p:nvPr/>
        </p:nvSpPr>
        <p:spPr>
          <a:xfrm>
            <a:off x="264282" y="769350"/>
            <a:ext cx="1842193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Element selector</a:t>
            </a:r>
          </a:p>
        </p:txBody>
      </p:sp>
      <p:sp>
        <p:nvSpPr>
          <p:cNvPr id="312" name="Class Selector"/>
          <p:cNvSpPr txBox="1"/>
          <p:nvPr/>
        </p:nvSpPr>
        <p:spPr>
          <a:xfrm>
            <a:off x="302382" y="2325696"/>
            <a:ext cx="1524408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Class Selector</a:t>
            </a:r>
          </a:p>
        </p:txBody>
      </p:sp>
      <p:sp>
        <p:nvSpPr>
          <p:cNvPr id="313" name="ID Selector"/>
          <p:cNvSpPr txBox="1"/>
          <p:nvPr/>
        </p:nvSpPr>
        <p:spPr>
          <a:xfrm>
            <a:off x="315082" y="3821430"/>
            <a:ext cx="1218901" cy="3581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ID Selector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CSS Selecto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CSS Selectors</a:t>
            </a:r>
          </a:p>
        </p:txBody>
      </p:sp>
      <p:sp>
        <p:nvSpPr>
          <p:cNvPr id="316" name="p {…"/>
          <p:cNvSpPr txBox="1"/>
          <p:nvPr/>
        </p:nvSpPr>
        <p:spPr>
          <a:xfrm>
            <a:off x="638269" y="1046480"/>
            <a:ext cx="2480393" cy="23266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400"/>
            </a:pPr>
            <a:r>
              <a:t>p {</a:t>
            </a:r>
          </a:p>
          <a:p>
            <a:pPr>
              <a:defRPr sz="1400"/>
            </a:pPr>
            <a:r>
              <a:t>    background-color: blue;</a:t>
            </a:r>
          </a:p>
          <a:p>
            <a:pPr>
              <a:defRPr sz="1400"/>
            </a:pPr>
            <a:r>
              <a:t>}</a:t>
            </a:r>
          </a:p>
          <a:p>
            <a:pPr>
              <a:defRPr sz="1400"/>
            </a:pPr>
            <a:endParaRPr/>
          </a:p>
          <a:p>
            <a:pPr>
              <a:defRPr sz="1400"/>
            </a:pPr>
            <a:r>
              <a:t>.classItem {</a:t>
            </a:r>
          </a:p>
          <a:p>
            <a:pPr>
              <a:defRPr sz="1400"/>
            </a:pPr>
            <a:r>
              <a:t>    background-color: orange;</a:t>
            </a:r>
          </a:p>
          <a:p>
            <a:pPr>
              <a:defRPr sz="1400"/>
            </a:pPr>
            <a:r>
              <a:t>}</a:t>
            </a:r>
          </a:p>
          <a:p>
            <a:pPr>
              <a:defRPr sz="1400"/>
            </a:pPr>
            <a:endParaRPr/>
          </a:p>
          <a:p>
            <a:pPr>
              <a:defRPr sz="1400"/>
            </a:pPr>
            <a:r>
              <a:t>#idItem {</a:t>
            </a:r>
          </a:p>
          <a:p>
            <a:pPr>
              <a:defRPr sz="1400"/>
            </a:pPr>
            <a:r>
              <a:t>    background-color: green;</a:t>
            </a:r>
          </a:p>
          <a:p>
            <a:pPr>
              <a:defRPr sz="1400"/>
            </a:pPr>
            <a:r>
              <a:t>}</a:t>
            </a:r>
          </a:p>
        </p:txBody>
      </p:sp>
      <p:sp>
        <p:nvSpPr>
          <p:cNvPr id="317" name="&lt;p&gt;…"/>
          <p:cNvSpPr txBox="1"/>
          <p:nvPr/>
        </p:nvSpPr>
        <p:spPr>
          <a:xfrm>
            <a:off x="4405617" y="932180"/>
            <a:ext cx="4488953" cy="2758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    &lt;p&gt;</a:t>
            </a:r>
          </a:p>
          <a:p>
            <a:r>
              <a:t>        A paragraph with a blue background.</a:t>
            </a:r>
          </a:p>
          <a:p>
            <a:r>
              <a:t>    &lt;/p&gt;</a:t>
            </a:r>
          </a:p>
          <a:p>
            <a:r>
              <a:t>    &lt;div class=“classItem"&gt;</a:t>
            </a:r>
          </a:p>
          <a:p>
            <a:r>
              <a:t>        A div with an orange background.</a:t>
            </a:r>
          </a:p>
          <a:p>
            <a:r>
              <a:t>    &lt;/div&gt;</a:t>
            </a:r>
          </a:p>
          <a:p>
            <a:r>
              <a:t>    &lt;div id=“idItem"&gt;</a:t>
            </a:r>
          </a:p>
          <a:p>
            <a:r>
              <a:t>        A div with a green background.</a:t>
            </a:r>
          </a:p>
          <a:p>
            <a:r>
              <a:t>    &lt;/div&gt;</a:t>
            </a:r>
          </a:p>
        </p:txBody>
      </p:sp>
      <p:sp>
        <p:nvSpPr>
          <p:cNvPr id="318" name="+"/>
          <p:cNvSpPr txBox="1"/>
          <p:nvPr/>
        </p:nvSpPr>
        <p:spPr>
          <a:xfrm>
            <a:off x="3604382" y="1732279"/>
            <a:ext cx="583666" cy="1158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7200"/>
            </a:lvl1pPr>
          </a:lstStyle>
          <a:p>
            <a:r>
              <a:t>+</a:t>
            </a:r>
          </a:p>
        </p:txBody>
      </p:sp>
      <p:pic>
        <p:nvPicPr>
          <p:cNvPr id="319" name="cssSelector.png" descr="cssSelecto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6464" y="3948308"/>
            <a:ext cx="7315201" cy="1981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Title 1"/>
          <p:cNvSpPr txBox="1">
            <a:spLocks noGrp="1"/>
          </p:cNvSpPr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r>
              <a:t>Lingering Questions</a:t>
            </a:r>
          </a:p>
        </p:txBody>
      </p:sp>
      <p:sp>
        <p:nvSpPr>
          <p:cNvPr id="322" name="Title 1"/>
          <p:cNvSpPr txBox="1"/>
          <p:nvPr/>
        </p:nvSpPr>
        <p:spPr>
          <a:xfrm>
            <a:off x="1438275" y="2819400"/>
            <a:ext cx="6457951" cy="10981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 algn="ctr" defTabSz="685800">
              <a:defRPr sz="5500" b="1" i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Questions so far?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Title 1"/>
          <p:cNvSpPr txBox="1">
            <a:spLocks noGrp="1"/>
          </p:cNvSpPr>
          <p:nvPr>
            <p:ph type="title"/>
          </p:nvPr>
        </p:nvSpPr>
        <p:spPr>
          <a:xfrm>
            <a:off x="390606" y="2953542"/>
            <a:ext cx="8229601" cy="871859"/>
          </a:xfrm>
          <a:prstGeom prst="rect">
            <a:avLst/>
          </a:prstGeom>
        </p:spPr>
        <p:txBody>
          <a:bodyPr/>
          <a:lstStyle/>
          <a:p>
            <a:r>
              <a:t>Admin Work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Title 1"/>
          <p:cNvSpPr txBox="1">
            <a:spLocks noGrp="1"/>
          </p:cNvSpPr>
          <p:nvPr>
            <p:ph type="title"/>
          </p:nvPr>
        </p:nvSpPr>
        <p:spPr>
          <a:xfrm>
            <a:off x="390606" y="2953542"/>
            <a:ext cx="8229601" cy="871859"/>
          </a:xfrm>
          <a:prstGeom prst="rect">
            <a:avLst/>
          </a:prstGeom>
        </p:spPr>
        <p:txBody>
          <a:bodyPr/>
          <a:lstStyle/>
          <a:p>
            <a:r>
              <a:t>Relative File Paths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Title 1"/>
          <p:cNvSpPr txBox="1">
            <a:spLocks noGrp="1"/>
          </p:cNvSpPr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r>
              <a:t>Relative File Paths</a:t>
            </a:r>
          </a:p>
        </p:txBody>
      </p:sp>
      <p:pic>
        <p:nvPicPr>
          <p:cNvPr id="327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240" y="838200"/>
            <a:ext cx="9128760" cy="4483595"/>
          </a:xfrm>
          <a:prstGeom prst="rect">
            <a:avLst/>
          </a:prstGeom>
          <a:ln w="12700">
            <a:miter lim="400000"/>
          </a:ln>
        </p:spPr>
      </p:pic>
      <p:sp>
        <p:nvSpPr>
          <p:cNvPr id="328" name="Content Placeholder 2"/>
          <p:cNvSpPr txBox="1"/>
          <p:nvPr/>
        </p:nvSpPr>
        <p:spPr>
          <a:xfrm>
            <a:off x="457200" y="5522538"/>
            <a:ext cx="8153400" cy="725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Relative file paths </a:t>
            </a:r>
            <a:r>
              <a:rPr b="0"/>
              <a:t>connect us with other files in our working directory. In this case, style.css is in the same folder as our html document.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Title 1"/>
          <p:cNvSpPr txBox="1">
            <a:spLocks noGrp="1"/>
          </p:cNvSpPr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r>
              <a:t>Quick Demo</a:t>
            </a:r>
          </a:p>
        </p:txBody>
      </p:sp>
      <p:sp>
        <p:nvSpPr>
          <p:cNvPr id="338" name="Title 1"/>
          <p:cNvSpPr txBox="1"/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pPr algn="ctr" defTabSz="685800">
              <a:defRPr sz="3600" b="1" i="1">
                <a:latin typeface="Arial"/>
                <a:ea typeface="Arial"/>
                <a:cs typeface="Arial"/>
                <a:sym typeface="Arial"/>
              </a:defRPr>
            </a:pPr>
            <a:r>
              <a:t>Instructor: Demo </a:t>
            </a:r>
            <a:endParaRPr sz="3300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defRPr sz="2800" i="1">
                <a:latin typeface="Arial"/>
                <a:ea typeface="Arial"/>
                <a:cs typeface="Arial"/>
                <a:sym typeface="Arial"/>
              </a:defRPr>
            </a:pPr>
            <a:r>
              <a:t>(RelativePaths_DEMO | 1-RelativePaths)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Title 1"/>
          <p:cNvSpPr txBox="1">
            <a:spLocks noGrp="1"/>
          </p:cNvSpPr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r>
              <a:t>Absolutely No Absolute Paths</a:t>
            </a:r>
          </a:p>
        </p:txBody>
      </p:sp>
      <p:pic>
        <p:nvPicPr>
          <p:cNvPr id="331" name="Picture 5" descr="Picture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930" y="1447800"/>
            <a:ext cx="9123745" cy="1048707"/>
          </a:xfrm>
          <a:prstGeom prst="rect">
            <a:avLst/>
          </a:prstGeom>
          <a:ln w="12700">
            <a:miter lim="400000"/>
          </a:ln>
        </p:spPr>
      </p:pic>
      <p:sp>
        <p:nvSpPr>
          <p:cNvPr id="332" name="Content Placeholder 2"/>
          <p:cNvSpPr txBox="1"/>
          <p:nvPr/>
        </p:nvSpPr>
        <p:spPr>
          <a:xfrm>
            <a:off x="29900" y="2805111"/>
            <a:ext cx="4748516" cy="3367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pPr defTabSz="685800">
              <a:spcBef>
                <a:spcPts val="400"/>
              </a:spcBef>
              <a:defRPr sz="2000" b="1">
                <a:latin typeface="Arial"/>
                <a:ea typeface="Arial"/>
                <a:cs typeface="Arial"/>
                <a:sym typeface="Arial"/>
              </a:defRPr>
            </a:pPr>
            <a:r>
              <a:t>ALWAYS USE RELATIVE FILE PATHS. 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If you deploy your sites without them, </a:t>
            </a:r>
            <a:r>
              <a:rPr b="1"/>
              <a:t>all of your links will fail</a:t>
            </a:r>
            <a:r>
              <a:t>.</a:t>
            </a:r>
            <a:endParaRPr sz="2400"/>
          </a:p>
          <a:p>
            <a:pPr marL="557212" lvl="1" indent="-214313" defTabSz="685800">
              <a:spcBef>
                <a:spcPts val="400"/>
              </a:spcBef>
              <a:buSzPct val="100000"/>
              <a:buFont typeface="Arial"/>
              <a:buChar char="–"/>
              <a:defRPr sz="1700">
                <a:latin typeface="Arial"/>
                <a:ea typeface="Arial"/>
                <a:cs typeface="Arial"/>
                <a:sym typeface="Arial"/>
              </a:defRPr>
            </a:pPr>
            <a:r>
              <a:t>The same will happen if you move your project from one folder to another. </a:t>
            </a:r>
            <a:endParaRPr sz="2100"/>
          </a:p>
          <a:p>
            <a:pPr marL="557212" lvl="1" indent="-214313" defTabSz="685800">
              <a:spcBef>
                <a:spcPts val="500"/>
              </a:spcBef>
              <a:buSzPct val="100000"/>
              <a:buFont typeface="Arial"/>
              <a:buChar char="–"/>
              <a:defRPr sz="2000">
                <a:latin typeface="Arial"/>
                <a:ea typeface="Arial"/>
                <a:cs typeface="Arial"/>
                <a:sym typeface="Arial"/>
              </a:defRPr>
            </a:pPr>
            <a:endParaRPr sz="2100"/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Remember, there is no such thing as a “C:” drive on the internet. </a:t>
            </a:r>
          </a:p>
        </p:txBody>
      </p:sp>
      <p:pic>
        <p:nvPicPr>
          <p:cNvPr id="333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930814" y="2667000"/>
            <a:ext cx="3945456" cy="3393091"/>
          </a:xfrm>
          <a:prstGeom prst="rect">
            <a:avLst/>
          </a:prstGeom>
          <a:ln w="12700">
            <a:miter lim="400000"/>
          </a:ln>
        </p:spPr>
      </p:pic>
      <p:sp>
        <p:nvSpPr>
          <p:cNvPr id="334" name="Content Placeholder 2"/>
          <p:cNvSpPr txBox="1"/>
          <p:nvPr/>
        </p:nvSpPr>
        <p:spPr>
          <a:xfrm>
            <a:off x="29900" y="816767"/>
            <a:ext cx="4748516" cy="6310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pPr defTabSz="685800">
              <a:lnSpc>
                <a:spcPct val="90000"/>
              </a:lnSpc>
              <a:spcBef>
                <a:spcPts val="800"/>
              </a:spcBef>
              <a:defRPr sz="37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VERY </a:t>
            </a:r>
            <a:r>
              <a:rPr u="sng"/>
              <a:t>VERY</a:t>
            </a:r>
            <a:r>
              <a:t> BAD</a:t>
            </a:r>
          </a:p>
        </p:txBody>
      </p:sp>
      <p:sp>
        <p:nvSpPr>
          <p:cNvPr id="335" name="Straight Arrow Connector 10"/>
          <p:cNvSpPr/>
          <p:nvPr/>
        </p:nvSpPr>
        <p:spPr>
          <a:xfrm>
            <a:off x="3962399" y="1132283"/>
            <a:ext cx="1600201" cy="620318"/>
          </a:xfrm>
          <a:prstGeom prst="line">
            <a:avLst/>
          </a:prstGeom>
          <a:ln w="73025">
            <a:solidFill>
              <a:srgbClr val="FF0000"/>
            </a:solidFill>
            <a:miter/>
            <a:tailEnd type="triangle"/>
          </a:ln>
        </p:spPr>
        <p:txBody>
          <a:bodyPr lIns="45719" rIns="45719"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Rectangle 2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41" name="TextBox 3"/>
          <p:cNvSpPr txBox="1"/>
          <p:nvPr/>
        </p:nvSpPr>
        <p:spPr>
          <a:xfrm>
            <a:off x="304800" y="914399"/>
            <a:ext cx="8686800" cy="36374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400" b="1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Assignment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endParaRPr dirty="0"/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1. Unzip the folder sent to you via Slack. 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endParaRPr dirty="0"/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2. Edit the HTML files in all of the “</a:t>
            </a:r>
            <a:r>
              <a:rPr dirty="0" err="1"/>
              <a:t>RelativePaths</a:t>
            </a:r>
            <a:r>
              <a:rPr dirty="0"/>
              <a:t>” folders. You need to write relative paths that link the HTML documents with CSS stylesheets.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endParaRPr dirty="0"/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Tip: Check out the “</a:t>
            </a:r>
            <a:r>
              <a:rPr dirty="0" err="1"/>
              <a:t>RelativePaths_WorkingExample</a:t>
            </a:r>
            <a:r>
              <a:rPr dirty="0"/>
              <a:t>” folder. </a:t>
            </a:r>
          </a:p>
        </p:txBody>
      </p:sp>
      <p:sp>
        <p:nvSpPr>
          <p:cNvPr id="342" name="Rectangle 4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&gt; YOUR TURN!!</a:t>
            </a:r>
          </a:p>
        </p:txBody>
      </p:sp>
      <p:sp>
        <p:nvSpPr>
          <p:cNvPr id="343" name="TextBox 5"/>
          <p:cNvSpPr txBox="1"/>
          <p:nvPr/>
        </p:nvSpPr>
        <p:spPr>
          <a:xfrm>
            <a:off x="2971800" y="124824"/>
            <a:ext cx="6019800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r"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Activity</a:t>
            </a:r>
            <a:r>
              <a:rPr b="0" i="1" dirty="0"/>
              <a:t>: </a:t>
            </a:r>
            <a:r>
              <a:rPr b="0" dirty="0"/>
              <a:t>1-RelativePaths</a:t>
            </a:r>
            <a:r>
              <a:rPr dirty="0"/>
              <a:t>|  Suggested Time: </a:t>
            </a:r>
            <a:r>
              <a:rPr b="0" dirty="0"/>
              <a:t>1</a:t>
            </a:r>
            <a:r>
              <a:rPr lang="en-US" b="0" dirty="0"/>
              <a:t>2</a:t>
            </a:r>
            <a:r>
              <a:rPr b="0" dirty="0"/>
              <a:t> min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Title 1"/>
          <p:cNvSpPr txBox="1">
            <a:spLocks noGrp="1"/>
          </p:cNvSpPr>
          <p:nvPr>
            <p:ph type="title"/>
          </p:nvPr>
        </p:nvSpPr>
        <p:spPr>
          <a:xfrm>
            <a:off x="457200" y="2993070"/>
            <a:ext cx="8229600" cy="871860"/>
          </a:xfrm>
          <a:prstGeom prst="rect">
            <a:avLst/>
          </a:prstGeom>
        </p:spPr>
        <p:txBody>
          <a:bodyPr/>
          <a:lstStyle/>
          <a:p>
            <a:r>
              <a:t>Box Model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Rectangle 2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Boxes Upon Boxes</a:t>
            </a:r>
          </a:p>
        </p:txBody>
      </p:sp>
      <p:pic>
        <p:nvPicPr>
          <p:cNvPr id="350" name="Content Placeholder 2" descr="Content Placeholder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19200" y="762000"/>
            <a:ext cx="7000179" cy="4114800"/>
          </a:xfrm>
          <a:prstGeom prst="rect">
            <a:avLst/>
          </a:prstGeom>
          <a:ln w="12700">
            <a:miter lim="400000"/>
          </a:ln>
        </p:spPr>
      </p:pic>
      <p:sp>
        <p:nvSpPr>
          <p:cNvPr id="351" name="Rectangle 6"/>
          <p:cNvSpPr txBox="1"/>
          <p:nvPr/>
        </p:nvSpPr>
        <p:spPr>
          <a:xfrm>
            <a:off x="76200" y="4648200"/>
            <a:ext cx="9067800" cy="15436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2000" b="1">
                <a:latin typeface="Arial"/>
                <a:ea typeface="Arial"/>
                <a:cs typeface="Arial"/>
                <a:sym typeface="Arial"/>
              </a:defRPr>
            </a:pPr>
            <a:r>
              <a:t>In CSS, every element rests within a series of boxes. </a:t>
            </a:r>
          </a:p>
          <a:p>
            <a:pPr algn="ctr"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Each box has customizable space properties: </a:t>
            </a:r>
          </a:p>
          <a:p>
            <a:pPr algn="ctr"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margin, border, and padding.</a:t>
            </a:r>
          </a:p>
          <a:p>
            <a:pPr algn="ctr">
              <a:defRPr sz="20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algn="ctr"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Typical spacing value: 20px 10px 10px 20px (top, right, bottom, left)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Rectangle 2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54" name="Rectangle 4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&gt; YOUR TURN!!</a:t>
            </a:r>
          </a:p>
        </p:txBody>
      </p:sp>
      <p:pic>
        <p:nvPicPr>
          <p:cNvPr id="355" name="Content Placeholder 2" descr="Content Placeholder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7198" y="990600"/>
            <a:ext cx="8229601" cy="4266637"/>
          </a:xfrm>
          <a:prstGeom prst="rect">
            <a:avLst/>
          </a:prstGeom>
          <a:ln w="12700">
            <a:miter lim="400000"/>
          </a:ln>
        </p:spPr>
      </p:pic>
      <p:sp>
        <p:nvSpPr>
          <p:cNvPr id="356" name="TextBox 6"/>
          <p:cNvSpPr txBox="1"/>
          <p:nvPr/>
        </p:nvSpPr>
        <p:spPr>
          <a:xfrm>
            <a:off x="3657600" y="124824"/>
            <a:ext cx="5334000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r"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Suggested Time: </a:t>
            </a:r>
            <a:r>
              <a:rPr b="0"/>
              <a:t>10 min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Rectangle 2"/>
          <p:cNvSpPr/>
          <p:nvPr/>
        </p:nvSpPr>
        <p:spPr>
          <a:xfrm>
            <a:off x="-1" y="685800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59" name="Rectangle 4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&gt; YOUR TURN!!</a:t>
            </a:r>
          </a:p>
        </p:txBody>
      </p:sp>
      <p:sp>
        <p:nvSpPr>
          <p:cNvPr id="360" name="Rectangle 6"/>
          <p:cNvSpPr txBox="1"/>
          <p:nvPr/>
        </p:nvSpPr>
        <p:spPr>
          <a:xfrm>
            <a:off x="76200" y="5170637"/>
            <a:ext cx="9067800" cy="9594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2000" b="1" u="sng">
                <a:latin typeface="Arial"/>
                <a:ea typeface="Arial"/>
                <a:cs typeface="Arial"/>
                <a:sym typeface="Arial"/>
              </a:defRPr>
            </a:pPr>
            <a:r>
              <a:t>Answer</a:t>
            </a:r>
          </a:p>
          <a:p>
            <a:pPr algn="ctr">
              <a:defRPr sz="2000" b="1">
                <a:latin typeface="Arial"/>
                <a:ea typeface="Arial"/>
                <a:cs typeface="Arial"/>
                <a:sym typeface="Arial"/>
              </a:defRPr>
            </a:pPr>
            <a:r>
              <a:t>Width: </a:t>
            </a:r>
            <a:r>
              <a:rPr b="0"/>
              <a:t>474 px (no margin), 554 px (with margin)</a:t>
            </a:r>
          </a:p>
          <a:p>
            <a:pPr algn="ctr">
              <a:defRPr sz="2000" b="1">
                <a:latin typeface="Arial"/>
                <a:ea typeface="Arial"/>
                <a:cs typeface="Arial"/>
                <a:sym typeface="Arial"/>
              </a:defRPr>
            </a:pPr>
            <a:r>
              <a:t>Height: </a:t>
            </a:r>
            <a:r>
              <a:rPr b="0"/>
              <a:t>539 px (no margin), 569 px (with margin)</a:t>
            </a:r>
          </a:p>
        </p:txBody>
      </p:sp>
      <p:pic>
        <p:nvPicPr>
          <p:cNvPr id="361" name="Content Placeholder 2" descr="Content Placeholder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7198" y="990600"/>
            <a:ext cx="8229601" cy="426663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Rectangle 2"/>
          <p:cNvSpPr/>
          <p:nvPr/>
        </p:nvSpPr>
        <p:spPr>
          <a:xfrm>
            <a:off x="-1" y="679938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64" name="Rectangle 4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&gt; YOUR TURN!!</a:t>
            </a:r>
          </a:p>
        </p:txBody>
      </p:sp>
      <p:pic>
        <p:nvPicPr>
          <p:cNvPr id="365" name="Picture 1" descr="Picture 1"/>
          <p:cNvPicPr>
            <a:picLocks noChangeAspect="1"/>
          </p:cNvPicPr>
          <p:nvPr/>
        </p:nvPicPr>
        <p:blipFill>
          <a:blip r:embed="rId2">
            <a:extLst/>
          </a:blip>
          <a:srcRect l="5469" t="6301" r="4291" b="2470"/>
          <a:stretch>
            <a:fillRect/>
          </a:stretch>
        </p:blipFill>
        <p:spPr>
          <a:xfrm>
            <a:off x="1828800" y="787983"/>
            <a:ext cx="5562601" cy="4382655"/>
          </a:xfrm>
          <a:prstGeom prst="rect">
            <a:avLst/>
          </a:prstGeom>
          <a:ln w="12700">
            <a:miter lim="400000"/>
          </a:ln>
        </p:spPr>
      </p:pic>
      <p:sp>
        <p:nvSpPr>
          <p:cNvPr id="366" name="Rectangle 7"/>
          <p:cNvSpPr txBox="1"/>
          <p:nvPr/>
        </p:nvSpPr>
        <p:spPr>
          <a:xfrm>
            <a:off x="76200" y="5170637"/>
            <a:ext cx="9067800" cy="9594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2000" b="1" u="sng">
                <a:latin typeface="Arial"/>
                <a:ea typeface="Arial"/>
                <a:cs typeface="Arial"/>
                <a:sym typeface="Arial"/>
              </a:defRPr>
            </a:pPr>
            <a:r>
              <a:t>Answer</a:t>
            </a:r>
          </a:p>
          <a:p>
            <a:pPr algn="ctr">
              <a:defRPr sz="2000" b="1">
                <a:latin typeface="Arial"/>
                <a:ea typeface="Arial"/>
                <a:cs typeface="Arial"/>
                <a:sym typeface="Arial"/>
              </a:defRPr>
            </a:pPr>
            <a:r>
              <a:t>Width: </a:t>
            </a:r>
            <a:r>
              <a:rPr b="0"/>
              <a:t>474 px (no margin), 554 px (with margin)</a:t>
            </a:r>
          </a:p>
          <a:p>
            <a:pPr algn="ctr">
              <a:defRPr sz="2000" b="1">
                <a:latin typeface="Arial"/>
                <a:ea typeface="Arial"/>
                <a:cs typeface="Arial"/>
                <a:sym typeface="Arial"/>
              </a:defRPr>
            </a:pPr>
            <a:r>
              <a:t>Height: </a:t>
            </a:r>
            <a:r>
              <a:rPr b="0"/>
              <a:t>539 px (no margin), 569 px (with margin)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Title 1"/>
          <p:cNvSpPr txBox="1">
            <a:spLocks noGrp="1"/>
          </p:cNvSpPr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r>
              <a:t>Homework Assignment</a:t>
            </a:r>
          </a:p>
        </p:txBody>
      </p:sp>
      <p:sp>
        <p:nvSpPr>
          <p:cNvPr id="256" name="Shape 70"/>
          <p:cNvSpPr txBox="1"/>
          <p:nvPr/>
        </p:nvSpPr>
        <p:spPr>
          <a:xfrm>
            <a:off x="304799" y="762000"/>
            <a:ext cx="8740776" cy="39189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Also, at this point everyone should have access to the class repository in Git</a:t>
            </a:r>
            <a:r>
              <a:rPr lang="en-US" dirty="0"/>
              <a:t>Lab</a:t>
            </a:r>
            <a:r>
              <a:rPr dirty="0"/>
              <a:t>.</a:t>
            </a:r>
            <a:br>
              <a:rPr dirty="0"/>
            </a:br>
            <a:br>
              <a:rPr dirty="0"/>
            </a:br>
            <a:r>
              <a:rPr b="0" dirty="0"/>
              <a:t>&lt;&lt;&lt;&lt;CLASS REPOSITORY LINK HERE&gt;&gt;&gt;</a:t>
            </a:r>
            <a:endParaRPr sz="2400" dirty="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endParaRPr sz="2400" dirty="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Homework Assignment #1 is </a:t>
            </a:r>
            <a:r>
              <a:rPr b="0" dirty="0"/>
              <a:t>Due: </a:t>
            </a:r>
            <a:endParaRPr sz="2400" dirty="0"/>
          </a:p>
          <a:p>
            <a:pPr defTabSz="685800">
              <a:spcBef>
                <a:spcPts val="500"/>
              </a:spcBef>
              <a:defRPr sz="2200">
                <a:latin typeface="Arial"/>
                <a:ea typeface="Arial"/>
                <a:cs typeface="Arial"/>
                <a:sym typeface="Arial"/>
              </a:defRPr>
            </a:pPr>
            <a:br>
              <a:rPr sz="2400" dirty="0"/>
            </a:br>
            <a:r>
              <a:rPr dirty="0"/>
              <a:t>	</a:t>
            </a:r>
            <a:r>
              <a:rPr b="1" u="sng" dirty="0"/>
              <a:t>MW Class – </a:t>
            </a:r>
            <a:r>
              <a:rPr lang="en-US" b="1" u="sng" dirty="0"/>
              <a:t>Next Saturday</a:t>
            </a:r>
            <a:endParaRPr sz="2400" dirty="0"/>
          </a:p>
          <a:p>
            <a:pPr defTabSz="685800">
              <a:spcBef>
                <a:spcPts val="500"/>
              </a:spcBef>
              <a:defRPr sz="2200" b="1">
                <a:latin typeface="Arial"/>
                <a:ea typeface="Arial"/>
                <a:cs typeface="Arial"/>
                <a:sym typeface="Arial"/>
              </a:defRPr>
            </a:pPr>
            <a:br>
              <a:rPr sz="2400" dirty="0"/>
            </a:br>
            <a:r>
              <a:rPr dirty="0"/>
              <a:t>	</a:t>
            </a:r>
            <a:r>
              <a:rPr u="sng" dirty="0"/>
              <a:t>TTH Class – </a:t>
            </a:r>
            <a:r>
              <a:rPr lang="en-US" u="sng" dirty="0"/>
              <a:t>Next Saturday</a:t>
            </a:r>
            <a:endParaRPr u="sng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Title 1"/>
          <p:cNvSpPr txBox="1">
            <a:spLocks noGrp="1"/>
          </p:cNvSpPr>
          <p:nvPr>
            <p:ph type="title"/>
          </p:nvPr>
        </p:nvSpPr>
        <p:spPr>
          <a:xfrm>
            <a:off x="390606" y="2953542"/>
            <a:ext cx="8229601" cy="871859"/>
          </a:xfrm>
          <a:prstGeom prst="rect">
            <a:avLst/>
          </a:prstGeom>
        </p:spPr>
        <p:txBody>
          <a:bodyPr/>
          <a:lstStyle/>
          <a:p>
            <a:r>
              <a:t>We Be Floatin’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Rectangle 4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Take a Facebook Break…</a:t>
            </a:r>
          </a:p>
        </p:txBody>
      </p:sp>
      <p:sp>
        <p:nvSpPr>
          <p:cNvPr id="371" name="Shape 70"/>
          <p:cNvSpPr txBox="1"/>
          <p:nvPr/>
        </p:nvSpPr>
        <p:spPr>
          <a:xfrm>
            <a:off x="-5871" y="783752"/>
            <a:ext cx="9149872" cy="70495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algn="ctr" defTabSz="685800">
              <a:spcBef>
                <a:spcPts val="600"/>
              </a:spcBef>
              <a:defRPr sz="2800" b="1" u="sng">
                <a:latin typeface="Arial"/>
                <a:ea typeface="Arial"/>
                <a:cs typeface="Arial"/>
                <a:sym typeface="Arial"/>
              </a:defRPr>
            </a:pPr>
            <a:r>
              <a:t>Warning!</a:t>
            </a:r>
            <a:endParaRPr sz="2400"/>
          </a:p>
          <a:p>
            <a:pPr algn="ctr" defTabSz="685800">
              <a:spcBef>
                <a:spcPts val="500"/>
              </a:spcBef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These next topics are fairly “tricky”… </a:t>
            </a:r>
            <a:r>
              <a:rPr b="1"/>
              <a:t>but VERY IMPORTANT.</a:t>
            </a:r>
          </a:p>
          <a:p>
            <a:pPr algn="ctr" defTabSz="685800">
              <a:spcBef>
                <a:spcPts val="500"/>
              </a:spcBef>
              <a:defRPr sz="2800" b="1">
                <a:latin typeface="Arial"/>
                <a:ea typeface="Arial"/>
                <a:cs typeface="Arial"/>
                <a:sym typeface="Arial"/>
              </a:defRPr>
            </a:pPr>
            <a:endParaRPr b="1"/>
          </a:p>
          <a:p>
            <a:pPr algn="ctr" defTabSz="685800">
              <a:spcBef>
                <a:spcPts val="500"/>
              </a:spcBef>
              <a:defRPr sz="2800" b="1">
                <a:latin typeface="Arial"/>
                <a:ea typeface="Arial"/>
                <a:cs typeface="Arial"/>
                <a:sym typeface="Arial"/>
              </a:defRPr>
            </a:pPr>
            <a:endParaRPr b="1"/>
          </a:p>
          <a:p>
            <a:pPr algn="ctr" defTabSz="685800">
              <a:spcBef>
                <a:spcPts val="500"/>
              </a:spcBef>
              <a:defRPr sz="2800" b="1">
                <a:latin typeface="Arial"/>
                <a:ea typeface="Arial"/>
                <a:cs typeface="Arial"/>
                <a:sym typeface="Arial"/>
              </a:defRPr>
            </a:pPr>
            <a:endParaRPr b="1"/>
          </a:p>
          <a:p>
            <a:pPr algn="ctr" defTabSz="685800">
              <a:spcBef>
                <a:spcPts val="500"/>
              </a:spcBef>
              <a:defRPr sz="2800" b="1">
                <a:latin typeface="Arial"/>
                <a:ea typeface="Arial"/>
                <a:cs typeface="Arial"/>
                <a:sym typeface="Arial"/>
              </a:defRPr>
            </a:pPr>
            <a:endParaRPr b="1"/>
          </a:p>
          <a:p>
            <a:pPr algn="ctr" defTabSz="685800">
              <a:spcBef>
                <a:spcPts val="500"/>
              </a:spcBef>
              <a:defRPr sz="2800" b="1">
                <a:latin typeface="Arial"/>
                <a:ea typeface="Arial"/>
                <a:cs typeface="Arial"/>
                <a:sym typeface="Arial"/>
              </a:defRPr>
            </a:pPr>
            <a:endParaRPr b="1"/>
          </a:p>
          <a:p>
            <a:pPr algn="ctr" defTabSz="685800">
              <a:spcBef>
                <a:spcPts val="500"/>
              </a:spcBef>
              <a:defRPr sz="2800" b="1">
                <a:latin typeface="Arial"/>
                <a:ea typeface="Arial"/>
                <a:cs typeface="Arial"/>
                <a:sym typeface="Arial"/>
              </a:defRPr>
            </a:pPr>
            <a:endParaRPr b="1"/>
          </a:p>
          <a:p>
            <a:pPr algn="ctr" defTabSz="685800">
              <a:spcBef>
                <a:spcPts val="500"/>
              </a:spcBef>
              <a:defRPr sz="2800" b="1">
                <a:latin typeface="Arial"/>
                <a:ea typeface="Arial"/>
                <a:cs typeface="Arial"/>
                <a:sym typeface="Arial"/>
              </a:defRPr>
            </a:pPr>
            <a:endParaRPr b="1"/>
          </a:p>
          <a:p>
            <a:pPr algn="ctr" defTabSz="685800">
              <a:spcBef>
                <a:spcPts val="500"/>
              </a:spcBef>
              <a:defRPr sz="1400">
                <a:latin typeface="Arial"/>
                <a:ea typeface="Arial"/>
                <a:cs typeface="Arial"/>
                <a:sym typeface="Arial"/>
              </a:defRPr>
            </a:pPr>
            <a:endParaRPr b="1"/>
          </a:p>
          <a:p>
            <a:pPr algn="ctr" defTabSz="685800">
              <a:spcBef>
                <a:spcPts val="600"/>
              </a:spcBef>
              <a:defRPr sz="2800">
                <a:latin typeface="Arial"/>
                <a:ea typeface="Arial"/>
                <a:cs typeface="Arial"/>
                <a:sym typeface="Arial"/>
              </a:defRPr>
            </a:pPr>
            <a:r>
              <a:t>Time to channel that inner genius.</a:t>
            </a:r>
            <a:r>
              <a:rPr b="1"/>
              <a:t> </a:t>
            </a:r>
            <a:endParaRPr sz="2400"/>
          </a:p>
          <a:p>
            <a:pPr algn="ctr" defTabSz="685800">
              <a:spcBef>
                <a:spcPts val="500"/>
              </a:spcBef>
              <a:defRPr sz="2800" b="1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algn="ctr" defTabSz="685800">
              <a:spcBef>
                <a:spcPts val="500"/>
              </a:spcBef>
              <a:defRPr sz="2800" b="1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algn="ctr" defTabSz="685800">
              <a:spcBef>
                <a:spcPts val="500"/>
              </a:spcBef>
              <a:defRPr sz="2800" b="1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</p:txBody>
      </p:sp>
      <p:pic>
        <p:nvPicPr>
          <p:cNvPr id="372" name="Picture 1" descr="Picture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71600" y="2057400"/>
            <a:ext cx="6430027" cy="33528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Rectangle 5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The Concept of “Flow”</a:t>
            </a:r>
          </a:p>
        </p:txBody>
      </p:sp>
      <p:pic>
        <p:nvPicPr>
          <p:cNvPr id="375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14400" y="726345"/>
            <a:ext cx="7386508" cy="3693256"/>
          </a:xfrm>
          <a:prstGeom prst="rect">
            <a:avLst/>
          </a:prstGeom>
          <a:ln w="12700">
            <a:miter lim="400000"/>
          </a:ln>
        </p:spPr>
      </p:pic>
      <p:sp>
        <p:nvSpPr>
          <p:cNvPr id="376" name="Shape 70"/>
          <p:cNvSpPr txBox="1"/>
          <p:nvPr/>
        </p:nvSpPr>
        <p:spPr>
          <a:xfrm>
            <a:off x="304799" y="4419600"/>
            <a:ext cx="8610601" cy="19649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By default, every HTML element displayed in the browser is governed by a concept called </a:t>
            </a:r>
            <a:r>
              <a:rPr b="1"/>
              <a:t>flow.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This means that HTML elements force their adjacent elements to </a:t>
            </a:r>
            <a:r>
              <a:rPr b="1"/>
              <a:t>flow around</a:t>
            </a:r>
            <a:r>
              <a:t> </a:t>
            </a:r>
            <a:r>
              <a:rPr b="1"/>
              <a:t>them</a:t>
            </a:r>
            <a:r>
              <a:t>.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Rectangle 4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Flow Analogy to MS Word</a:t>
            </a:r>
          </a:p>
        </p:txBody>
      </p:sp>
      <p:sp>
        <p:nvSpPr>
          <p:cNvPr id="379" name="Shape 70"/>
          <p:cNvSpPr txBox="1"/>
          <p:nvPr/>
        </p:nvSpPr>
        <p:spPr>
          <a:xfrm>
            <a:off x="5715000" y="1118620"/>
            <a:ext cx="3200400" cy="39461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This concept of “flow” is very similar to the </a:t>
            </a:r>
            <a:r>
              <a:rPr b="1"/>
              <a:t>wrap-text options </a:t>
            </a:r>
            <a:r>
              <a:t>you may be familiar with in Microsoft Word. 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Just as in MS Word, you can have images in-line with text, on-top of text, etc.</a:t>
            </a:r>
          </a:p>
        </p:txBody>
      </p:sp>
      <p:pic>
        <p:nvPicPr>
          <p:cNvPr id="380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71475" y="1118619"/>
            <a:ext cx="5124450" cy="463867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Rectangle 5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Block Elements </a:t>
            </a:r>
          </a:p>
        </p:txBody>
      </p:sp>
      <p:sp>
        <p:nvSpPr>
          <p:cNvPr id="383" name="Shape 70"/>
          <p:cNvSpPr txBox="1"/>
          <p:nvPr/>
        </p:nvSpPr>
        <p:spPr>
          <a:xfrm>
            <a:off x="304799" y="4419600"/>
            <a:ext cx="8610601" cy="17691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By default, web clients render many HTML elements as </a:t>
            </a:r>
            <a:r>
              <a:rPr b="1"/>
              <a:t>block elements. </a:t>
            </a:r>
            <a:r>
              <a:t>Paragraphs, headers, divs and more receive this treatment.</a:t>
            </a:r>
            <a:endParaRPr b="1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000" b="1">
                <a:latin typeface="Arial"/>
                <a:ea typeface="Arial"/>
                <a:cs typeface="Arial"/>
                <a:sym typeface="Arial"/>
              </a:defRPr>
            </a:pPr>
            <a:endParaRPr b="1"/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A block element will take up an entire line of space—unless you intervene with CSS properties.</a:t>
            </a:r>
          </a:p>
        </p:txBody>
      </p:sp>
      <p:pic>
        <p:nvPicPr>
          <p:cNvPr id="384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rcRect r="48628"/>
          <a:stretch>
            <a:fillRect/>
          </a:stretch>
        </p:blipFill>
        <p:spPr>
          <a:xfrm>
            <a:off x="304800" y="703120"/>
            <a:ext cx="3810000" cy="375657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Rectangle 4"/>
          <p:cNvSpPr txBox="1"/>
          <p:nvPr/>
        </p:nvSpPr>
        <p:spPr>
          <a:xfrm>
            <a:off x="304800" y="98052"/>
            <a:ext cx="69342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Block Elements vs. Inline Elements </a:t>
            </a:r>
          </a:p>
        </p:txBody>
      </p:sp>
      <p:sp>
        <p:nvSpPr>
          <p:cNvPr id="387" name="Shape 70"/>
          <p:cNvSpPr txBox="1"/>
          <p:nvPr/>
        </p:nvSpPr>
        <p:spPr>
          <a:xfrm>
            <a:off x="304799" y="4419600"/>
            <a:ext cx="8610601" cy="16347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Now contrast the block elements with </a:t>
            </a:r>
            <a:r>
              <a:rPr b="1"/>
              <a:t>inline elements</a:t>
            </a:r>
            <a:r>
              <a:t>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By using </a:t>
            </a:r>
            <a:r>
              <a:rPr b="1"/>
              <a:t>float CSS </a:t>
            </a:r>
            <a:r>
              <a:t>properties, we can command our website to display multiple HTML elements adjacently. </a:t>
            </a:r>
          </a:p>
        </p:txBody>
      </p:sp>
      <p:pic>
        <p:nvPicPr>
          <p:cNvPr id="388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874" y="703120"/>
            <a:ext cx="7416420" cy="375657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Rectangle 10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Floating</a:t>
            </a:r>
          </a:p>
        </p:txBody>
      </p:sp>
      <p:sp>
        <p:nvSpPr>
          <p:cNvPr id="391" name="Shape 70"/>
          <p:cNvSpPr txBox="1"/>
          <p:nvPr/>
        </p:nvSpPr>
        <p:spPr>
          <a:xfrm>
            <a:off x="304799" y="4711856"/>
            <a:ext cx="8610601" cy="16347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To transform these block elements into inline elements, we use a CSS property called </a:t>
            </a:r>
            <a:r>
              <a:rPr b="1"/>
              <a:t>float. 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Floats are </a:t>
            </a:r>
            <a:r>
              <a:rPr b="1" u="sng"/>
              <a:t>necessary</a:t>
            </a:r>
            <a:r>
              <a:t> for building web layouts.</a:t>
            </a:r>
          </a:p>
        </p:txBody>
      </p:sp>
      <p:pic>
        <p:nvPicPr>
          <p:cNvPr id="392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rcRect l="15921" r="19179"/>
          <a:stretch>
            <a:fillRect/>
          </a:stretch>
        </p:blipFill>
        <p:spPr>
          <a:xfrm>
            <a:off x="-1" y="747991"/>
            <a:ext cx="5715001" cy="3900209"/>
          </a:xfrm>
          <a:prstGeom prst="rect">
            <a:avLst/>
          </a:prstGeom>
          <a:ln w="12700">
            <a:miter lim="400000"/>
          </a:ln>
        </p:spPr>
      </p:pic>
      <p:pic>
        <p:nvPicPr>
          <p:cNvPr id="393" name="Picture 13" descr="Picture 13"/>
          <p:cNvPicPr>
            <a:picLocks noChangeAspect="1"/>
          </p:cNvPicPr>
          <p:nvPr/>
        </p:nvPicPr>
        <p:blipFill>
          <a:blip r:embed="rId3">
            <a:extLst/>
          </a:blip>
          <a:srcRect b="70232"/>
          <a:stretch>
            <a:fillRect/>
          </a:stretch>
        </p:blipFill>
        <p:spPr>
          <a:xfrm>
            <a:off x="5867400" y="1239085"/>
            <a:ext cx="2896043" cy="669931"/>
          </a:xfrm>
          <a:prstGeom prst="rect">
            <a:avLst/>
          </a:prstGeom>
          <a:ln w="12700">
            <a:miter lim="400000"/>
          </a:ln>
        </p:spPr>
      </p:pic>
      <p:pic>
        <p:nvPicPr>
          <p:cNvPr id="394" name="Picture 1" descr="Picture 1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867400" y="1905000"/>
            <a:ext cx="2896043" cy="22401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Rectangle 2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Clearing the Float</a:t>
            </a:r>
          </a:p>
        </p:txBody>
      </p:sp>
      <p:pic>
        <p:nvPicPr>
          <p:cNvPr id="397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800" y="990600"/>
            <a:ext cx="8660619" cy="2819400"/>
          </a:xfrm>
          <a:prstGeom prst="rect">
            <a:avLst/>
          </a:prstGeom>
          <a:ln w="12700">
            <a:miter lim="400000"/>
          </a:ln>
        </p:spPr>
      </p:pic>
      <p:sp>
        <p:nvSpPr>
          <p:cNvPr id="398" name="Shape 70"/>
          <p:cNvSpPr txBox="1"/>
          <p:nvPr/>
        </p:nvSpPr>
        <p:spPr>
          <a:xfrm>
            <a:off x="304799" y="4711856"/>
            <a:ext cx="8610601" cy="123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t>Floats often get in the way of our layouts</a:t>
            </a:r>
            <a:r>
              <a:rPr b="0"/>
              <a:t>. 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Sometimes we don’t want to give each element the “inline” treatment.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Rectangle 6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Clearfix Hack</a:t>
            </a:r>
          </a:p>
        </p:txBody>
      </p:sp>
      <p:sp>
        <p:nvSpPr>
          <p:cNvPr id="401" name="Shape 70"/>
          <p:cNvSpPr txBox="1"/>
          <p:nvPr/>
        </p:nvSpPr>
        <p:spPr>
          <a:xfrm>
            <a:off x="304799" y="5094928"/>
            <a:ext cx="8610601" cy="834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Sometimes when elements don’t match up in size, we get situations like the above… </a:t>
            </a:r>
          </a:p>
        </p:txBody>
      </p:sp>
      <p:pic>
        <p:nvPicPr>
          <p:cNvPr id="402" name="Picture 8" descr="Picture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3413" y="732749"/>
            <a:ext cx="8450610" cy="41440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Rectangle 6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Clearfix Hack</a:t>
            </a:r>
          </a:p>
        </p:txBody>
      </p:sp>
      <p:sp>
        <p:nvSpPr>
          <p:cNvPr id="405" name="Shape 70"/>
          <p:cNvSpPr txBox="1"/>
          <p:nvPr/>
        </p:nvSpPr>
        <p:spPr>
          <a:xfrm>
            <a:off x="420310" y="4824607"/>
            <a:ext cx="8190290" cy="5039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We can get around this by using “the clearfix hack.” </a:t>
            </a:r>
          </a:p>
        </p:txBody>
      </p:sp>
      <p:pic>
        <p:nvPicPr>
          <p:cNvPr id="406" name="Picture 8" descr="Picture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800" y="802223"/>
            <a:ext cx="8374137" cy="404409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Title 1"/>
          <p:cNvSpPr txBox="1">
            <a:spLocks noGrp="1"/>
          </p:cNvSpPr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r>
              <a:t>Homework Assignment</a:t>
            </a:r>
          </a:p>
        </p:txBody>
      </p:sp>
      <p:sp>
        <p:nvSpPr>
          <p:cNvPr id="259" name="Shape 70"/>
          <p:cNvSpPr txBox="1"/>
          <p:nvPr/>
        </p:nvSpPr>
        <p:spPr>
          <a:xfrm>
            <a:off x="304799" y="761998"/>
            <a:ext cx="8740776" cy="45567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t>Really, work hard on this assignment! </a:t>
            </a:r>
            <a:r>
              <a:rPr b="0"/>
              <a:t>This assignment introduces you to fundamental concepts that we’ll be building the entire course-long.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t>Review In Class Material, </a:t>
            </a:r>
            <a:r>
              <a:rPr i="1"/>
              <a:t>especially</a:t>
            </a:r>
            <a:r>
              <a:t> Exercises:</a:t>
            </a:r>
            <a:br/>
            <a:r>
              <a:rPr b="0"/>
              <a:t>&lt;&lt;&lt;&lt;&lt;UPDATE LINK HERE&gt;&gt;&gt;&gt;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t>Work with your peers! </a:t>
            </a:r>
            <a:r>
              <a:rPr b="0"/>
              <a:t>It’s much better than screaming at your computer alone.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t>Ask Questions on Slack! </a:t>
            </a:r>
            <a:r>
              <a:rPr b="0"/>
              <a:t>Your peers, TAs, and Instructors are all here to help when they can.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Rectangle 6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Clearfix Hack</a:t>
            </a:r>
          </a:p>
        </p:txBody>
      </p:sp>
      <p:sp>
        <p:nvSpPr>
          <p:cNvPr id="409" name="Shape 70"/>
          <p:cNvSpPr txBox="1"/>
          <p:nvPr/>
        </p:nvSpPr>
        <p:spPr>
          <a:xfrm>
            <a:off x="152398" y="3733800"/>
            <a:ext cx="8610601" cy="18834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t>::after </a:t>
            </a:r>
            <a:r>
              <a:rPr b="0"/>
              <a:t>is what we call a pseudo-element. We use it to style specific parts of an element.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This will add an HTML element, hidden from view, after the content of the </a:t>
            </a:r>
            <a:r>
              <a:rPr b="1"/>
              <a:t>“.clearfix”</a:t>
            </a:r>
            <a:r>
              <a:t> element. This clears the float. </a:t>
            </a:r>
          </a:p>
        </p:txBody>
      </p:sp>
      <p:pic>
        <p:nvPicPr>
          <p:cNvPr id="410" name="Picture 1" descr="Picture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98648" y="953360"/>
            <a:ext cx="3771901" cy="2362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Rectangle 5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Quick Demo!</a:t>
            </a:r>
          </a:p>
        </p:txBody>
      </p:sp>
      <p:sp>
        <p:nvSpPr>
          <p:cNvPr id="413" name="Straight Connector 10"/>
          <p:cNvSpPr/>
          <p:nvPr/>
        </p:nvSpPr>
        <p:spPr>
          <a:xfrm>
            <a:off x="0" y="653853"/>
            <a:ext cx="9144000" cy="1"/>
          </a:xfrm>
          <a:prstGeom prst="line">
            <a:avLst/>
          </a:prstGeom>
          <a:ln w="41275">
            <a:solidFill>
              <a:srgbClr val="C83232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414" name="Picture 1" descr="Picture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57400" y="838200"/>
            <a:ext cx="5402504" cy="5410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Rectangle 5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Quick Demo!</a:t>
            </a:r>
          </a:p>
        </p:txBody>
      </p:sp>
      <p:sp>
        <p:nvSpPr>
          <p:cNvPr id="417" name="Straight Connector 10"/>
          <p:cNvSpPr/>
          <p:nvPr/>
        </p:nvSpPr>
        <p:spPr>
          <a:xfrm>
            <a:off x="0" y="653853"/>
            <a:ext cx="9144000" cy="1"/>
          </a:xfrm>
          <a:prstGeom prst="line">
            <a:avLst/>
          </a:prstGeom>
          <a:ln w="41275">
            <a:solidFill>
              <a:srgbClr val="C83232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418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525" y="747991"/>
            <a:ext cx="9134475" cy="3505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Title 1"/>
          <p:cNvSpPr txBox="1">
            <a:spLocks noGrp="1"/>
          </p:cNvSpPr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r>
              <a:t>Quick Demo</a:t>
            </a:r>
          </a:p>
        </p:txBody>
      </p:sp>
      <p:sp>
        <p:nvSpPr>
          <p:cNvPr id="421" name="Title 1"/>
          <p:cNvSpPr txBox="1"/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pPr algn="ctr" defTabSz="685800">
              <a:defRPr sz="3600" b="1" i="1">
                <a:latin typeface="Arial"/>
                <a:ea typeface="Arial"/>
                <a:cs typeface="Arial"/>
                <a:sym typeface="Arial"/>
              </a:defRPr>
            </a:pPr>
            <a:r>
              <a:t>Instructor: Demo </a:t>
            </a:r>
            <a:endParaRPr sz="3300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defRPr sz="2800" i="1">
                <a:latin typeface="Arial"/>
                <a:ea typeface="Arial"/>
                <a:cs typeface="Arial"/>
                <a:sym typeface="Arial"/>
              </a:defRPr>
            </a:pPr>
            <a:r>
              <a:t>(2-FloatExamples)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Rectangle 5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Fantastic Guide on Floats ****</a:t>
            </a:r>
          </a:p>
        </p:txBody>
      </p:sp>
      <p:sp>
        <p:nvSpPr>
          <p:cNvPr id="424" name="Straight Connector 10"/>
          <p:cNvSpPr/>
          <p:nvPr/>
        </p:nvSpPr>
        <p:spPr>
          <a:xfrm>
            <a:off x="0" y="653853"/>
            <a:ext cx="9144000" cy="1"/>
          </a:xfrm>
          <a:prstGeom prst="line">
            <a:avLst/>
          </a:prstGeom>
          <a:ln w="41275">
            <a:solidFill>
              <a:srgbClr val="C83232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425" name="Picture 11" descr="Picture 1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29727" y="835761"/>
            <a:ext cx="5485673" cy="462589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426" name="Shape 70"/>
          <p:cNvSpPr txBox="1"/>
          <p:nvPr/>
        </p:nvSpPr>
        <p:spPr>
          <a:xfrm>
            <a:off x="409303" y="5518075"/>
            <a:ext cx="8610601" cy="8341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000" b="1">
                <a:latin typeface="Arial"/>
                <a:ea typeface="Arial"/>
                <a:cs typeface="Arial"/>
                <a:sym typeface="Arial"/>
              </a:defRPr>
            </a:pPr>
            <a:r>
              <a:t>To all serious front-end developers (this is a </a:t>
            </a:r>
            <a:r>
              <a:rPr u="sng"/>
              <a:t>necessary</a:t>
            </a:r>
            <a:r>
              <a:t> read):</a:t>
            </a:r>
            <a:r>
              <a:rPr sz="2200" b="0"/>
              <a:t> </a:t>
            </a:r>
            <a:br>
              <a:rPr sz="2200" b="0"/>
            </a:br>
            <a:r>
              <a:rPr sz="2200" b="0"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3"/>
              </a:rPr>
              <a:t>https://css-tricks.com/all-about-floats/</a:t>
            </a:r>
          </a:p>
        </p:txBody>
      </p:sp>
      <p:pic>
        <p:nvPicPr>
          <p:cNvPr id="427" name="Picture 13" descr="Picture 13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04800" y="766498"/>
            <a:ext cx="2867025" cy="7524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Rectangle 2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430" name="TextBox 3"/>
          <p:cNvSpPr txBox="1"/>
          <p:nvPr/>
        </p:nvSpPr>
        <p:spPr>
          <a:xfrm>
            <a:off x="304800" y="914400"/>
            <a:ext cx="8686800" cy="29262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400" b="1">
                <a:latin typeface="Arial"/>
                <a:ea typeface="Arial"/>
                <a:cs typeface="Arial"/>
                <a:sym typeface="Arial"/>
              </a:defRPr>
            </a:pPr>
            <a:r>
              <a:t>Assignment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In this activity, you’ll flex your newfound floating skills by creating a conceptual layout. Eyeball the design to your best ability.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Check your Slack for more instructions.</a:t>
            </a:r>
          </a:p>
        </p:txBody>
      </p:sp>
      <p:sp>
        <p:nvSpPr>
          <p:cNvPr id="431" name="Rectangle 4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&gt; YOUR TURN!!</a:t>
            </a:r>
          </a:p>
        </p:txBody>
      </p:sp>
      <p:sp>
        <p:nvSpPr>
          <p:cNvPr id="432" name="TextBox 5"/>
          <p:cNvSpPr txBox="1"/>
          <p:nvPr/>
        </p:nvSpPr>
        <p:spPr>
          <a:xfrm>
            <a:off x="2438400" y="124824"/>
            <a:ext cx="6553200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r"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Activity</a:t>
            </a:r>
            <a:r>
              <a:rPr b="0" i="1"/>
              <a:t>: </a:t>
            </a:r>
            <a:r>
              <a:rPr b="0"/>
              <a:t>3-FloatLayout-Activity </a:t>
            </a:r>
            <a:r>
              <a:t>|  Suggested Time: </a:t>
            </a:r>
            <a:r>
              <a:rPr b="0"/>
              <a:t>30 min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Rectangle 2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435" name="Rectangle 5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&gt; YOUR TURN!!</a:t>
            </a:r>
          </a:p>
        </p:txBody>
      </p:sp>
      <p:pic>
        <p:nvPicPr>
          <p:cNvPr id="436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952500"/>
            <a:ext cx="9144000" cy="4953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Rectangle 2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Good work!</a:t>
            </a:r>
          </a:p>
        </p:txBody>
      </p:sp>
      <p:pic>
        <p:nvPicPr>
          <p:cNvPr id="439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90749" y="783752"/>
            <a:ext cx="4762501" cy="4762501"/>
          </a:xfrm>
          <a:prstGeom prst="rect">
            <a:avLst/>
          </a:prstGeom>
          <a:ln w="12700">
            <a:miter lim="400000"/>
          </a:ln>
        </p:spPr>
      </p:pic>
      <p:sp>
        <p:nvSpPr>
          <p:cNvPr id="440" name="Rectangle 4"/>
          <p:cNvSpPr txBox="1"/>
          <p:nvPr/>
        </p:nvSpPr>
        <p:spPr>
          <a:xfrm>
            <a:off x="2286000" y="5807176"/>
            <a:ext cx="4572000" cy="3752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2000" b="1">
                <a:latin typeface="Arial"/>
                <a:ea typeface="Arial"/>
                <a:cs typeface="Arial"/>
                <a:sym typeface="Arial"/>
              </a:defRPr>
            </a:pPr>
            <a:r>
              <a:t>Your brain may rest now…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Rectangle 2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443" name="Rectangle 5"/>
          <p:cNvSpPr txBox="1"/>
          <p:nvPr/>
        </p:nvSpPr>
        <p:spPr>
          <a:xfrm>
            <a:off x="304800" y="98052"/>
            <a:ext cx="8684274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Video Walkthrough! (Highly, HIGHLY Recommend!!!)</a:t>
            </a:r>
          </a:p>
        </p:txBody>
      </p:sp>
      <p:pic>
        <p:nvPicPr>
          <p:cNvPr id="444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800" y="838200"/>
            <a:ext cx="8684274" cy="5025386"/>
          </a:xfrm>
          <a:prstGeom prst="rect">
            <a:avLst/>
          </a:prstGeom>
          <a:ln w="12700">
            <a:miter lim="400000"/>
          </a:ln>
        </p:spPr>
      </p:pic>
      <p:sp>
        <p:nvSpPr>
          <p:cNvPr id="445" name="Rectangle 4"/>
          <p:cNvSpPr txBox="1"/>
          <p:nvPr/>
        </p:nvSpPr>
        <p:spPr>
          <a:xfrm>
            <a:off x="76200" y="5988403"/>
            <a:ext cx="8912874" cy="2888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400" b="1">
                <a:latin typeface="Arial"/>
                <a:ea typeface="Arial"/>
                <a:cs typeface="Arial"/>
                <a:sym typeface="Arial"/>
              </a:defRPr>
            </a:pPr>
            <a:r>
              <a:t>Video Link: </a:t>
            </a:r>
            <a:r>
              <a:rPr b="0"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3"/>
              </a:rPr>
              <a:t>https://youtu.be/0lpxKw6E90Y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Title 1"/>
          <p:cNvSpPr txBox="1">
            <a:spLocks noGrp="1"/>
          </p:cNvSpPr>
          <p:nvPr>
            <p:ph type="title"/>
          </p:nvPr>
        </p:nvSpPr>
        <p:spPr>
          <a:xfrm>
            <a:off x="390606" y="2953542"/>
            <a:ext cx="8229601" cy="871859"/>
          </a:xfrm>
          <a:prstGeom prst="rect">
            <a:avLst/>
          </a:prstGeom>
        </p:spPr>
        <p:txBody>
          <a:bodyPr/>
          <a:lstStyle/>
          <a:p>
            <a:r>
              <a:t>BREAK!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Title 1"/>
          <p:cNvSpPr txBox="1">
            <a:spLocks noGrp="1"/>
          </p:cNvSpPr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r>
              <a:t>Most Important of All….</a:t>
            </a:r>
          </a:p>
        </p:txBody>
      </p:sp>
      <p:sp>
        <p:nvSpPr>
          <p:cNvPr id="262" name="Shape 70"/>
          <p:cNvSpPr txBox="1"/>
          <p:nvPr/>
        </p:nvSpPr>
        <p:spPr>
          <a:xfrm>
            <a:off x="304799" y="5715000"/>
            <a:ext cx="8740776" cy="5039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algn="ctr" defTabSz="685800">
              <a:spcBef>
                <a:spcPts val="500"/>
              </a:spcBef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t>Just Submit SOMETHING </a:t>
            </a:r>
            <a:r>
              <a:rPr b="0"/>
              <a:t>(even if it seems pretty crummy)!</a:t>
            </a:r>
          </a:p>
        </p:txBody>
      </p:sp>
      <p:pic>
        <p:nvPicPr>
          <p:cNvPr id="263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24000" y="914400"/>
            <a:ext cx="6172200" cy="460446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Title 1"/>
          <p:cNvSpPr txBox="1">
            <a:spLocks noGrp="1"/>
          </p:cNvSpPr>
          <p:nvPr>
            <p:ph type="title"/>
          </p:nvPr>
        </p:nvSpPr>
        <p:spPr>
          <a:xfrm>
            <a:off x="390606" y="2953542"/>
            <a:ext cx="8229601" cy="871859"/>
          </a:xfrm>
          <a:prstGeom prst="rect">
            <a:avLst/>
          </a:prstGeom>
        </p:spPr>
        <p:txBody>
          <a:bodyPr/>
          <a:lstStyle/>
          <a:p>
            <a:r>
              <a:t>CSS Positioning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Rectangle 2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Position: Static (Default)</a:t>
            </a:r>
          </a:p>
        </p:txBody>
      </p:sp>
      <p:pic>
        <p:nvPicPr>
          <p:cNvPr id="452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800" y="914400"/>
            <a:ext cx="2286000" cy="5309886"/>
          </a:xfrm>
          <a:prstGeom prst="rect">
            <a:avLst/>
          </a:prstGeom>
          <a:ln w="12700">
            <a:miter lim="400000"/>
          </a:ln>
        </p:spPr>
      </p:pic>
      <p:sp>
        <p:nvSpPr>
          <p:cNvPr id="453" name="TextBox 4"/>
          <p:cNvSpPr txBox="1"/>
          <p:nvPr/>
        </p:nvSpPr>
        <p:spPr>
          <a:xfrm>
            <a:off x="2819400" y="914400"/>
            <a:ext cx="61722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L="342900" indent="-342900">
              <a:buSzPct val="100000"/>
              <a:buFont typeface="Arial"/>
              <a:buChar char="•"/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Four boxes placed statically (default)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Rectangle 2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Position: Relative</a:t>
            </a:r>
          </a:p>
        </p:txBody>
      </p:sp>
      <p:sp>
        <p:nvSpPr>
          <p:cNvPr id="456" name="TextBox 3"/>
          <p:cNvSpPr txBox="1"/>
          <p:nvPr/>
        </p:nvSpPr>
        <p:spPr>
          <a:xfrm>
            <a:off x="3200400" y="914400"/>
            <a:ext cx="5791200" cy="11482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L="342900" indent="-342900">
              <a:buSzPct val="100000"/>
              <a:buFont typeface="Arial"/>
              <a:buChar char="•"/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Switching the boxes to relative will nudge the boxes in relation to their “original” location.</a:t>
            </a:r>
          </a:p>
        </p:txBody>
      </p:sp>
      <p:pic>
        <p:nvPicPr>
          <p:cNvPr id="457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800" y="747990"/>
            <a:ext cx="2783310" cy="5652261"/>
          </a:xfrm>
          <a:prstGeom prst="rect">
            <a:avLst/>
          </a:prstGeom>
          <a:ln w="12700">
            <a:miter lim="400000"/>
          </a:ln>
        </p:spPr>
      </p:pic>
      <p:pic>
        <p:nvPicPr>
          <p:cNvPr id="458" name="Picture 5" descr="Picture 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733800" y="2155294"/>
            <a:ext cx="2773778" cy="41606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Rectangle 2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Position: Absolute</a:t>
            </a:r>
          </a:p>
        </p:txBody>
      </p:sp>
      <p:sp>
        <p:nvSpPr>
          <p:cNvPr id="461" name="TextBox 4"/>
          <p:cNvSpPr txBox="1"/>
          <p:nvPr/>
        </p:nvSpPr>
        <p:spPr>
          <a:xfrm>
            <a:off x="914400" y="5791200"/>
            <a:ext cx="78486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Positioned relative to nearest positioned ancestor</a:t>
            </a:r>
          </a:p>
        </p:txBody>
      </p:sp>
      <p:pic>
        <p:nvPicPr>
          <p:cNvPr id="462" name="Picture 9" descr="Picture 9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781800" y="980439"/>
            <a:ext cx="2231148" cy="4462297"/>
          </a:xfrm>
          <a:prstGeom prst="rect">
            <a:avLst/>
          </a:prstGeom>
          <a:ln w="12700">
            <a:miter lim="400000"/>
          </a:ln>
        </p:spPr>
      </p:pic>
      <p:pic>
        <p:nvPicPr>
          <p:cNvPr id="463" name="Picture 11" descr="Picture 11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04800" y="980438"/>
            <a:ext cx="6139077" cy="4462297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TextBox 4"/>
          <p:cNvSpPr txBox="1"/>
          <p:nvPr/>
        </p:nvSpPr>
        <p:spPr>
          <a:xfrm>
            <a:off x="457200" y="5791200"/>
            <a:ext cx="8686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Position with exact coordinates to the browser window</a:t>
            </a:r>
          </a:p>
        </p:txBody>
      </p:sp>
      <p:sp>
        <p:nvSpPr>
          <p:cNvPr id="468" name="Rectangle 5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Position: Fixed</a:t>
            </a:r>
          </a:p>
        </p:txBody>
      </p:sp>
      <p:pic>
        <p:nvPicPr>
          <p:cNvPr id="469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7200" y="914400"/>
            <a:ext cx="5724448" cy="4572000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470" name="Picture 6" descr="Picture 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477001" y="914400"/>
            <a:ext cx="2362201" cy="458585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Rectangle 2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Layering with Z-Index</a:t>
            </a:r>
          </a:p>
        </p:txBody>
      </p:sp>
      <p:pic>
        <p:nvPicPr>
          <p:cNvPr id="473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04800" y="914400"/>
            <a:ext cx="8268507" cy="4572000"/>
          </a:xfrm>
          <a:prstGeom prst="rect">
            <a:avLst/>
          </a:prstGeom>
          <a:ln w="12700">
            <a:miter lim="400000"/>
          </a:ln>
        </p:spPr>
      </p:pic>
      <p:sp>
        <p:nvSpPr>
          <p:cNvPr id="474" name="TextBox 4"/>
          <p:cNvSpPr txBox="1"/>
          <p:nvPr/>
        </p:nvSpPr>
        <p:spPr>
          <a:xfrm>
            <a:off x="363582" y="5331445"/>
            <a:ext cx="8686801" cy="7926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L="342900" indent="-342900">
              <a:buSzPct val="100000"/>
              <a:buFont typeface="Arial"/>
              <a:buChar char="•"/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Z-Index allows you to layer elements on top of each other when they’re positioned.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Rectangle 2"/>
          <p:cNvSpPr txBox="1"/>
          <p:nvPr/>
        </p:nvSpPr>
        <p:spPr>
          <a:xfrm>
            <a:off x="304800" y="98052"/>
            <a:ext cx="69342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Hiding Things </a:t>
            </a:r>
          </a:p>
        </p:txBody>
      </p:sp>
      <p:sp>
        <p:nvSpPr>
          <p:cNvPr id="479" name="Shape 70"/>
          <p:cNvSpPr txBox="1"/>
          <p:nvPr/>
        </p:nvSpPr>
        <p:spPr>
          <a:xfrm>
            <a:off x="304799" y="4419600"/>
            <a:ext cx="8610601" cy="16347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“Display: none” allows us to hide elements from view.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This will become useful in later sections, when we’ll be hiding and revealing specific HTML elements of our choice.  </a:t>
            </a:r>
          </a:p>
        </p:txBody>
      </p:sp>
      <p:pic>
        <p:nvPicPr>
          <p:cNvPr id="480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4320" y="798418"/>
            <a:ext cx="2164080" cy="339394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Title 1"/>
          <p:cNvSpPr txBox="1">
            <a:spLocks noGrp="1"/>
          </p:cNvSpPr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r>
              <a:t>Quick Demo</a:t>
            </a:r>
          </a:p>
        </p:txBody>
      </p:sp>
      <p:sp>
        <p:nvSpPr>
          <p:cNvPr id="483" name="Title 1"/>
          <p:cNvSpPr txBox="1"/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pPr algn="ctr" defTabSz="685800">
              <a:defRPr sz="3600" b="1" i="1">
                <a:latin typeface="Arial"/>
                <a:ea typeface="Arial"/>
                <a:cs typeface="Arial"/>
                <a:sym typeface="Arial"/>
              </a:defRPr>
            </a:pPr>
            <a:r>
              <a:t>Instructor: Demo </a:t>
            </a:r>
            <a:endParaRPr sz="3300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defRPr sz="2800" i="1">
                <a:latin typeface="Arial"/>
                <a:ea typeface="Arial"/>
                <a:cs typeface="Arial"/>
                <a:sym typeface="Arial"/>
              </a:defRPr>
            </a:pPr>
            <a:r>
              <a:t>(5-CSS_PositionedLayout)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Rectangle 2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486" name="Rectangle 5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Video Walkthrough!</a:t>
            </a:r>
          </a:p>
        </p:txBody>
      </p:sp>
      <p:sp>
        <p:nvSpPr>
          <p:cNvPr id="487" name="Rectangle 4"/>
          <p:cNvSpPr txBox="1"/>
          <p:nvPr/>
        </p:nvSpPr>
        <p:spPr>
          <a:xfrm>
            <a:off x="76200" y="5988403"/>
            <a:ext cx="8912874" cy="2888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400" b="1">
                <a:latin typeface="Arial"/>
                <a:ea typeface="Arial"/>
                <a:cs typeface="Arial"/>
                <a:sym typeface="Arial"/>
              </a:defRPr>
            </a:pPr>
            <a:r>
              <a:t>Video Link: </a:t>
            </a:r>
            <a:r>
              <a:rPr b="0"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2"/>
              </a:rPr>
              <a:t>https://youtu.be/sHfJn0jqBro</a:t>
            </a:r>
          </a:p>
        </p:txBody>
      </p:sp>
      <p:pic>
        <p:nvPicPr>
          <p:cNvPr id="488" name="Picture 1" descr="Picture 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67181" y="716623"/>
            <a:ext cx="8429041" cy="50291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Rectangle 2"/>
          <p:cNvSpPr txBox="1"/>
          <p:nvPr/>
        </p:nvSpPr>
        <p:spPr>
          <a:xfrm>
            <a:off x="304800" y="98052"/>
            <a:ext cx="69342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Great Resource</a:t>
            </a:r>
          </a:p>
        </p:txBody>
      </p:sp>
      <p:sp>
        <p:nvSpPr>
          <p:cNvPr id="491" name="Shape 70"/>
          <p:cNvSpPr txBox="1"/>
          <p:nvPr/>
        </p:nvSpPr>
        <p:spPr>
          <a:xfrm>
            <a:off x="409303" y="5348961"/>
            <a:ext cx="8610601" cy="14892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sz="2000" b="1">
                <a:latin typeface="Arial"/>
                <a:ea typeface="Arial"/>
                <a:cs typeface="Arial"/>
                <a:sym typeface="Arial"/>
              </a:defRPr>
            </a:pPr>
            <a:r>
              <a:t>Another great read for front-end developers:</a:t>
            </a:r>
            <a:br/>
            <a:r>
              <a:rPr b="0"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2"/>
              </a:rPr>
              <a:t>http://learn.shayhowe.com/html-css/positioning-content/</a:t>
            </a: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endParaRPr b="0" u="sng">
              <a:solidFill>
                <a:srgbClr val="0563C1"/>
              </a:solidFill>
              <a:uFill>
                <a:solidFill>
                  <a:srgbClr val="0563C1"/>
                </a:solidFill>
              </a:uFill>
              <a:hlinkClick r:id="rId2"/>
            </a:endParaRPr>
          </a:p>
        </p:txBody>
      </p:sp>
      <p:pic>
        <p:nvPicPr>
          <p:cNvPr id="492" name="Picture 4" descr="Picture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78825" y="820273"/>
            <a:ext cx="8536576" cy="355126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Title 1"/>
          <p:cNvSpPr txBox="1">
            <a:spLocks noGrp="1"/>
          </p:cNvSpPr>
          <p:nvPr>
            <p:ph type="title"/>
          </p:nvPr>
        </p:nvSpPr>
        <p:spPr>
          <a:xfrm>
            <a:off x="390606" y="2953542"/>
            <a:ext cx="8229601" cy="871859"/>
          </a:xfrm>
          <a:prstGeom prst="rect">
            <a:avLst/>
          </a:prstGeom>
        </p:spPr>
        <p:txBody>
          <a:bodyPr/>
          <a:lstStyle/>
          <a:p>
            <a:r>
              <a:t>Warning!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Rectangle 2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495" name="TextBox 3"/>
          <p:cNvSpPr txBox="1"/>
          <p:nvPr/>
        </p:nvSpPr>
        <p:spPr>
          <a:xfrm>
            <a:off x="304800" y="914400"/>
            <a:ext cx="8686800" cy="29262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400" b="1">
                <a:latin typeface="Arial"/>
                <a:ea typeface="Arial"/>
                <a:cs typeface="Arial"/>
                <a:sym typeface="Arial"/>
              </a:defRPr>
            </a:pPr>
            <a:r>
              <a:t>Assignment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In this activity, you’ll flex your newfound positioning skills by creating another conceptual layout. Eyeball the design to your best ability.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Check your Slack for additional instructions.</a:t>
            </a:r>
          </a:p>
        </p:txBody>
      </p:sp>
      <p:sp>
        <p:nvSpPr>
          <p:cNvPr id="496" name="Rectangle 4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&gt; YOUR TURN!!</a:t>
            </a:r>
          </a:p>
        </p:txBody>
      </p:sp>
      <p:sp>
        <p:nvSpPr>
          <p:cNvPr id="497" name="TextBox 5"/>
          <p:cNvSpPr txBox="1"/>
          <p:nvPr/>
        </p:nvSpPr>
        <p:spPr>
          <a:xfrm>
            <a:off x="2286000" y="124824"/>
            <a:ext cx="6705600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r">
              <a:defRPr>
                <a:latin typeface="Arial"/>
                <a:ea typeface="Arial"/>
                <a:cs typeface="Arial"/>
                <a:sym typeface="Arial"/>
              </a:defRPr>
            </a:pPr>
            <a:r>
              <a:t>6-CSS_Positioned_Activity </a:t>
            </a:r>
            <a:r>
              <a:rPr b="1"/>
              <a:t>|  Suggested Time: </a:t>
            </a:r>
            <a:r>
              <a:t>30 min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Rectangle 2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00" name="Rectangle 3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&gt; YOUR TURN!!</a:t>
            </a:r>
          </a:p>
        </p:txBody>
      </p:sp>
      <p:pic>
        <p:nvPicPr>
          <p:cNvPr id="501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95400" y="747991"/>
            <a:ext cx="6762750" cy="550438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Rectangle 2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04" name="Rectangle 5"/>
          <p:cNvSpPr txBox="1"/>
          <p:nvPr/>
        </p:nvSpPr>
        <p:spPr>
          <a:xfrm>
            <a:off x="304800" y="98052"/>
            <a:ext cx="8684274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Video Walkthrough! </a:t>
            </a:r>
          </a:p>
        </p:txBody>
      </p:sp>
      <p:sp>
        <p:nvSpPr>
          <p:cNvPr id="505" name="Rectangle 4"/>
          <p:cNvSpPr txBox="1"/>
          <p:nvPr/>
        </p:nvSpPr>
        <p:spPr>
          <a:xfrm>
            <a:off x="76200" y="5988403"/>
            <a:ext cx="8912874" cy="5036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400" b="1">
                <a:latin typeface="Arial"/>
                <a:ea typeface="Arial"/>
                <a:cs typeface="Arial"/>
                <a:sym typeface="Arial"/>
              </a:defRPr>
            </a:pPr>
            <a:r>
              <a:t>Video Link: </a:t>
            </a:r>
            <a:r>
              <a:rPr b="0"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+mj-lt"/>
                <a:ea typeface="+mj-ea"/>
                <a:cs typeface="+mj-cs"/>
                <a:sym typeface="Calibri"/>
                <a:hlinkClick r:id="rId2"/>
              </a:rPr>
              <a:t>https://youtu.be/yWXgnQaWSW0</a:t>
            </a:r>
          </a:p>
        </p:txBody>
      </p:sp>
      <p:pic>
        <p:nvPicPr>
          <p:cNvPr id="506" name="Picture 1" descr="Picture 1"/>
          <p:cNvPicPr>
            <a:picLocks noChangeAspect="1"/>
          </p:cNvPicPr>
          <p:nvPr/>
        </p:nvPicPr>
        <p:blipFill>
          <a:blip r:embed="rId3">
            <a:extLst/>
          </a:blip>
          <a:srcRect b="13460"/>
          <a:stretch>
            <a:fillRect/>
          </a:stretch>
        </p:blipFill>
        <p:spPr>
          <a:xfrm>
            <a:off x="734742" y="712806"/>
            <a:ext cx="7799659" cy="51457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Title 1"/>
          <p:cNvSpPr txBox="1">
            <a:spLocks noGrp="1"/>
          </p:cNvSpPr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r>
              <a:t>Advice</a:t>
            </a:r>
          </a:p>
        </p:txBody>
      </p:sp>
      <p:sp>
        <p:nvSpPr>
          <p:cNvPr id="509" name="Title 1"/>
          <p:cNvSpPr txBox="1"/>
          <p:nvPr/>
        </p:nvSpPr>
        <p:spPr>
          <a:xfrm>
            <a:off x="4419600" y="1289210"/>
            <a:ext cx="4648200" cy="44319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/>
          <a:p>
            <a:pPr algn="ctr" defTabSz="685800">
              <a:defRPr sz="2800" b="1" i="1" u="sng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Re-do this </a:t>
            </a:r>
            <a:r>
              <a:rPr lang="en-US" dirty="0"/>
              <a:t>outside of class</a:t>
            </a:r>
            <a:r>
              <a:rPr dirty="0"/>
              <a:t>. </a:t>
            </a:r>
            <a:br>
              <a:rPr dirty="0"/>
            </a:br>
            <a:r>
              <a:rPr sz="2400" b="0" u="none" dirty="0"/>
              <a:t>We designed this exercise </a:t>
            </a:r>
            <a:endParaRPr sz="3300" dirty="0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defRPr sz="2400" i="1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to firm up your HTML/CSS skills.</a:t>
            </a:r>
            <a:endParaRPr sz="3300" dirty="0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defRPr sz="2800" i="1">
                <a:latin typeface="Arial"/>
                <a:ea typeface="Arial"/>
                <a:cs typeface="Arial"/>
                <a:sym typeface="Arial"/>
              </a:defRPr>
            </a:pPr>
            <a:endParaRPr sz="3300" dirty="0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defRPr sz="2800" i="1">
                <a:latin typeface="Arial"/>
                <a:ea typeface="Arial"/>
                <a:cs typeface="Arial"/>
                <a:sym typeface="Arial"/>
              </a:defRPr>
            </a:pPr>
            <a:endParaRPr sz="3300" dirty="0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defRPr sz="2800" b="1" i="1" u="sng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REMEMBER:</a:t>
            </a:r>
            <a:endParaRPr sz="3300" dirty="0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defRPr sz="2800" i="1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The best way to learn </a:t>
            </a:r>
            <a:endParaRPr sz="3300" dirty="0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defRPr sz="2800" i="1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web development </a:t>
            </a:r>
            <a:endParaRPr sz="3300" dirty="0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defRPr sz="2800" i="1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is to PRACTICE!</a:t>
            </a:r>
          </a:p>
        </p:txBody>
      </p:sp>
      <p:pic>
        <p:nvPicPr>
          <p:cNvPr id="510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8600" y="914400"/>
            <a:ext cx="4074934" cy="518160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Title 1"/>
          <p:cNvSpPr txBox="1">
            <a:spLocks noGrp="1"/>
          </p:cNvSpPr>
          <p:nvPr>
            <p:ph type="title"/>
          </p:nvPr>
        </p:nvSpPr>
        <p:spPr>
          <a:xfrm>
            <a:off x="390606" y="2953542"/>
            <a:ext cx="8229601" cy="871859"/>
          </a:xfrm>
          <a:prstGeom prst="rect">
            <a:avLst/>
          </a:prstGeom>
        </p:spPr>
        <p:txBody>
          <a:bodyPr/>
          <a:lstStyle/>
          <a:p>
            <a:r>
              <a:t>Chrome Inspector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Rectangle 2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Chrome Inspector is Your Friend</a:t>
            </a:r>
          </a:p>
        </p:txBody>
      </p:sp>
      <p:pic>
        <p:nvPicPr>
          <p:cNvPr id="515" name="Picture 1" descr="Picture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62" y="797235"/>
            <a:ext cx="9139240" cy="4491038"/>
          </a:xfrm>
          <a:prstGeom prst="rect">
            <a:avLst/>
          </a:prstGeom>
          <a:ln w="12700">
            <a:miter lim="400000"/>
          </a:ln>
        </p:spPr>
      </p:pic>
      <p:sp>
        <p:nvSpPr>
          <p:cNvPr id="516" name="Shape 70"/>
          <p:cNvSpPr txBox="1"/>
          <p:nvPr/>
        </p:nvSpPr>
        <p:spPr>
          <a:xfrm>
            <a:off x="116682" y="5410200"/>
            <a:ext cx="8915401" cy="8630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sz="2000" b="1">
                <a:latin typeface="Arial"/>
                <a:ea typeface="Arial"/>
                <a:cs typeface="Arial"/>
                <a:sym typeface="Arial"/>
              </a:defRPr>
            </a:pPr>
            <a:r>
              <a:t>To access chrome inspector, right click on a page. Then hit “Inspect.”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It will allow you to inspect the HTML, CSS and more!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Rectangle 2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Chrome Inspector is Your Friend</a:t>
            </a:r>
          </a:p>
        </p:txBody>
      </p:sp>
      <p:pic>
        <p:nvPicPr>
          <p:cNvPr id="519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62" y="990600"/>
            <a:ext cx="9139240" cy="388143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20" name="Shape 70"/>
          <p:cNvSpPr txBox="1"/>
          <p:nvPr/>
        </p:nvSpPr>
        <p:spPr>
          <a:xfrm>
            <a:off x="116682" y="5181600"/>
            <a:ext cx="8915401" cy="111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sz="2000" b="1">
                <a:latin typeface="Arial"/>
                <a:ea typeface="Arial"/>
                <a:cs typeface="Arial"/>
                <a:sym typeface="Arial"/>
              </a:defRPr>
            </a:pPr>
            <a:r>
              <a:t>You can even edit the HTML/CSS of a webpage and instantly view your changes in the browser! </a:t>
            </a:r>
            <a:endParaRPr sz="2400"/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This works on any website, whether yours or not.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Title 1"/>
          <p:cNvSpPr txBox="1">
            <a:spLocks noGrp="1"/>
          </p:cNvSpPr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r>
              <a:t>Next Class! </a:t>
            </a:r>
          </a:p>
        </p:txBody>
      </p:sp>
      <p:sp>
        <p:nvSpPr>
          <p:cNvPr id="523" name="Title 1"/>
          <p:cNvSpPr txBox="1"/>
          <p:nvPr/>
        </p:nvSpPr>
        <p:spPr>
          <a:xfrm>
            <a:off x="0" y="2057400"/>
            <a:ext cx="9067800" cy="25459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pPr algn="ctr" defTabSz="685800">
              <a:defRPr sz="4000" b="1" i="1">
                <a:latin typeface="Arial"/>
                <a:ea typeface="Arial"/>
                <a:cs typeface="Arial"/>
                <a:sym typeface="Arial"/>
              </a:defRPr>
            </a:pPr>
            <a:r>
              <a:t>We’ll be coming back to this </a:t>
            </a:r>
            <a:endParaRPr sz="3300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defRPr sz="4000" b="1" i="1">
                <a:latin typeface="Arial"/>
                <a:ea typeface="Arial"/>
                <a:cs typeface="Arial"/>
                <a:sym typeface="Arial"/>
              </a:defRPr>
            </a:pPr>
            <a:r>
              <a:t>in our next class.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Title 1"/>
          <p:cNvSpPr txBox="1">
            <a:spLocks noGrp="1"/>
          </p:cNvSpPr>
          <p:nvPr>
            <p:ph type="title"/>
          </p:nvPr>
        </p:nvSpPr>
        <p:spPr>
          <a:xfrm>
            <a:off x="390606" y="2953542"/>
            <a:ext cx="8229601" cy="871859"/>
          </a:xfrm>
          <a:prstGeom prst="rect">
            <a:avLst/>
          </a:prstGeom>
        </p:spPr>
        <p:txBody>
          <a:bodyPr/>
          <a:lstStyle/>
          <a:p>
            <a:r>
              <a:t>Recap + Reassurances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7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800" y="-76200"/>
            <a:ext cx="8686800" cy="694944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Title 1"/>
          <p:cNvSpPr txBox="1">
            <a:spLocks noGrp="1"/>
          </p:cNvSpPr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r>
              <a:t>Brace Yourselves</a:t>
            </a:r>
          </a:p>
        </p:txBody>
      </p:sp>
      <p:sp>
        <p:nvSpPr>
          <p:cNvPr id="268" name="Title 1"/>
          <p:cNvSpPr txBox="1"/>
          <p:nvPr/>
        </p:nvSpPr>
        <p:spPr>
          <a:xfrm>
            <a:off x="152400" y="653853"/>
            <a:ext cx="8915400" cy="10981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 algn="ctr" defTabSz="685800">
              <a:defRPr sz="4000" b="1" i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Today is going to be a bit tough.</a:t>
            </a:r>
          </a:p>
        </p:txBody>
      </p:sp>
      <p:sp>
        <p:nvSpPr>
          <p:cNvPr id="269" name="Title 1"/>
          <p:cNvSpPr txBox="1"/>
          <p:nvPr/>
        </p:nvSpPr>
        <p:spPr>
          <a:xfrm>
            <a:off x="228600" y="5181600"/>
            <a:ext cx="8915400" cy="10981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pPr algn="ctr" defTabSz="685800">
              <a:lnSpc>
                <a:spcPct val="80000"/>
              </a:lnSpc>
              <a:defRPr sz="3300" b="1" i="1">
                <a:latin typeface="Arial"/>
                <a:ea typeface="Arial"/>
                <a:cs typeface="Arial"/>
                <a:sym typeface="Arial"/>
              </a:defRPr>
            </a:pPr>
            <a:r>
              <a:t>But trust us! </a:t>
            </a:r>
            <a:endParaRPr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lnSpc>
                <a:spcPct val="80000"/>
              </a:lnSpc>
              <a:defRPr sz="3300" i="1">
                <a:latin typeface="Arial"/>
                <a:ea typeface="Arial"/>
                <a:cs typeface="Arial"/>
                <a:sym typeface="Arial"/>
              </a:defRPr>
            </a:pPr>
            <a:r>
              <a:t>It will all look easy a few weeks from now.</a:t>
            </a:r>
          </a:p>
        </p:txBody>
      </p:sp>
      <p:pic>
        <p:nvPicPr>
          <p:cNvPr id="270" name="Picture 5" descr="Picture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52600" y="1707737"/>
            <a:ext cx="5486400" cy="351815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Title 1"/>
          <p:cNvSpPr txBox="1">
            <a:spLocks noGrp="1"/>
          </p:cNvSpPr>
          <p:nvPr>
            <p:ph type="title"/>
          </p:nvPr>
        </p:nvSpPr>
        <p:spPr>
          <a:xfrm>
            <a:off x="390606" y="2953542"/>
            <a:ext cx="8229601" cy="871859"/>
          </a:xfrm>
          <a:prstGeom prst="rect">
            <a:avLst/>
          </a:prstGeom>
        </p:spPr>
        <p:txBody>
          <a:bodyPr/>
          <a:lstStyle/>
          <a:p>
            <a:r>
              <a:t>Questions?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Title 1"/>
          <p:cNvSpPr txBox="1">
            <a:spLocks noGrp="1"/>
          </p:cNvSpPr>
          <p:nvPr>
            <p:ph type="title"/>
          </p:nvPr>
        </p:nvSpPr>
        <p:spPr>
          <a:xfrm>
            <a:off x="390606" y="2953542"/>
            <a:ext cx="8229601" cy="871859"/>
          </a:xfrm>
          <a:prstGeom prst="rect">
            <a:avLst/>
          </a:prstGeom>
        </p:spPr>
        <p:txBody>
          <a:bodyPr/>
          <a:lstStyle/>
          <a:p>
            <a:r>
              <a:t>EXTRA MATERIAL</a:t>
            </a:r>
          </a:p>
        </p:txBody>
      </p:sp>
    </p:spTree>
  </p:cSld>
  <p:clrMapOvr>
    <a:masterClrMapping/>
  </p:clrMapOvr>
  <p:transition spd="slow">
    <p:dissolve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Rectangle 2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&gt; YOUR TURN!!</a:t>
            </a:r>
          </a:p>
        </p:txBody>
      </p:sp>
      <p:sp>
        <p:nvSpPr>
          <p:cNvPr id="534" name="Rectangle 4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35" name="TextBox 5"/>
          <p:cNvSpPr txBox="1"/>
          <p:nvPr/>
        </p:nvSpPr>
        <p:spPr>
          <a:xfrm>
            <a:off x="304800" y="914400"/>
            <a:ext cx="8686800" cy="47042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400" b="1">
                <a:latin typeface="Arial"/>
                <a:ea typeface="Arial"/>
                <a:cs typeface="Arial"/>
                <a:sym typeface="Arial"/>
              </a:defRPr>
            </a:pPr>
            <a:r>
              <a:t>Assignment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Take a website you commonly visit (Amazon, Google, Huff Po, etc.) and heavily modify it with Google Developer Tools. 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You have 15 minutes to test Chrome Inspector. Try modifying: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342900" indent="-3429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Content (change words).</a:t>
            </a:r>
          </a:p>
          <a:p>
            <a:pPr marL="342900" indent="-3429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Colors.</a:t>
            </a:r>
          </a:p>
          <a:p>
            <a:pPr marL="342900" indent="-3429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Spacing.</a:t>
            </a:r>
          </a:p>
          <a:p>
            <a:pPr marL="342900" indent="-3429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Any other CSS style rules.</a:t>
            </a:r>
          </a:p>
          <a:p>
            <a:pPr marL="342900" indent="-3429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When you’re done, send a screenshot to your class’s Slack.</a:t>
            </a:r>
          </a:p>
        </p:txBody>
      </p:sp>
    </p:spTree>
  </p:cSld>
  <p:clrMapOvr>
    <a:masterClrMapping/>
  </p:clrMapOvr>
  <p:transition spd="slow">
    <p:dissolve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Title 1"/>
          <p:cNvSpPr txBox="1">
            <a:spLocks noGrp="1"/>
          </p:cNvSpPr>
          <p:nvPr>
            <p:ph type="title"/>
          </p:nvPr>
        </p:nvSpPr>
        <p:spPr>
          <a:xfrm>
            <a:off x="390606" y="2953542"/>
            <a:ext cx="8229601" cy="871859"/>
          </a:xfrm>
          <a:prstGeom prst="rect">
            <a:avLst/>
          </a:prstGeom>
        </p:spPr>
        <p:txBody>
          <a:bodyPr/>
          <a:lstStyle/>
          <a:p>
            <a:r>
              <a:t>CSS Resets</a:t>
            </a:r>
          </a:p>
        </p:txBody>
      </p:sp>
    </p:spTree>
  </p:cSld>
  <p:clrMapOvr>
    <a:masterClrMapping/>
  </p:clrMapOvr>
  <p:transition spd="slow">
    <p:dissolve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Title 1"/>
          <p:cNvSpPr txBox="1">
            <a:spLocks noGrp="1"/>
          </p:cNvSpPr>
          <p:nvPr>
            <p:ph type="title"/>
          </p:nvPr>
        </p:nvSpPr>
        <p:spPr>
          <a:xfrm>
            <a:off x="304800" y="-1"/>
            <a:ext cx="7086600" cy="653856"/>
          </a:xfrm>
          <a:prstGeom prst="rect">
            <a:avLst/>
          </a:prstGeom>
        </p:spPr>
        <p:txBody>
          <a:bodyPr/>
          <a:lstStyle>
            <a:lvl1pPr>
              <a:defRPr sz="2100"/>
            </a:lvl1pPr>
          </a:lstStyle>
          <a:p>
            <a:r>
              <a:t>Loading Multiple CSS Files ***(Very Important!!!)***</a:t>
            </a:r>
          </a:p>
        </p:txBody>
      </p:sp>
      <p:pic>
        <p:nvPicPr>
          <p:cNvPr id="540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1595" y="762000"/>
            <a:ext cx="8545216" cy="3141803"/>
          </a:xfrm>
          <a:prstGeom prst="rect">
            <a:avLst/>
          </a:prstGeom>
          <a:ln w="12700">
            <a:miter lim="400000"/>
          </a:ln>
        </p:spPr>
      </p:pic>
      <p:sp>
        <p:nvSpPr>
          <p:cNvPr id="541" name="Shape 70"/>
          <p:cNvSpPr txBox="1"/>
          <p:nvPr/>
        </p:nvSpPr>
        <p:spPr>
          <a:xfrm>
            <a:off x="321546" y="3977290"/>
            <a:ext cx="8555265" cy="22983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We can link our documents to more than one stylesheet at a time—one of the most powerful features of CSS/HTML.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By tapping into different stylesheets simultaneously, we can create complex layouts with plenty of design rules.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Just remember: the loading </a:t>
            </a:r>
            <a:r>
              <a:rPr b="1" i="1" u="sng"/>
              <a:t>order matters!!!</a:t>
            </a:r>
          </a:p>
        </p:txBody>
      </p:sp>
    </p:spTree>
  </p:cSld>
  <p:clrMapOvr>
    <a:masterClrMapping/>
  </p:clrMapOvr>
  <p:transition spd="slow">
    <p:dissolve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Title 1"/>
          <p:cNvSpPr txBox="1">
            <a:spLocks noGrp="1"/>
          </p:cNvSpPr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r>
              <a:t>What Browser?</a:t>
            </a:r>
          </a:p>
        </p:txBody>
      </p:sp>
      <p:sp>
        <p:nvSpPr>
          <p:cNvPr id="544" name="Title 1"/>
          <p:cNvSpPr txBox="1"/>
          <p:nvPr/>
        </p:nvSpPr>
        <p:spPr>
          <a:xfrm>
            <a:off x="457200" y="1600200"/>
            <a:ext cx="8229600" cy="3505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pPr algn="ctr" defTabSz="685800">
              <a:defRPr sz="3000" i="1">
                <a:latin typeface="Arial"/>
                <a:ea typeface="Arial"/>
                <a:cs typeface="Arial"/>
                <a:sym typeface="Arial"/>
              </a:defRPr>
            </a:pPr>
            <a:r>
              <a:t>By a show of hands…</a:t>
            </a:r>
            <a:endParaRPr sz="3300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defRPr sz="4200" b="1" i="1">
                <a:latin typeface="Arial"/>
                <a:ea typeface="Arial"/>
                <a:cs typeface="Arial"/>
                <a:sym typeface="Arial"/>
              </a:defRPr>
            </a:pPr>
            <a:r>
              <a:t>Which browser do you use?</a:t>
            </a:r>
          </a:p>
        </p:txBody>
      </p:sp>
    </p:spTree>
  </p:cSld>
  <p:clrMapOvr>
    <a:masterClrMapping/>
  </p:clrMapOvr>
  <p:transition spd="slow">
    <p:dissolve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Title 1"/>
          <p:cNvSpPr txBox="1">
            <a:spLocks noGrp="1"/>
          </p:cNvSpPr>
          <p:nvPr>
            <p:ph type="title"/>
          </p:nvPr>
        </p:nvSpPr>
        <p:spPr>
          <a:xfrm>
            <a:off x="304800" y="-1"/>
            <a:ext cx="7086600" cy="653856"/>
          </a:xfrm>
          <a:prstGeom prst="rect">
            <a:avLst/>
          </a:prstGeom>
        </p:spPr>
        <p:txBody>
          <a:bodyPr/>
          <a:lstStyle/>
          <a:p>
            <a:r>
              <a:t>Battle of the Browsers</a:t>
            </a:r>
          </a:p>
        </p:txBody>
      </p:sp>
      <p:pic>
        <p:nvPicPr>
          <p:cNvPr id="547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800" y="1003206"/>
            <a:ext cx="3810000" cy="5057776"/>
          </a:xfrm>
          <a:prstGeom prst="rect">
            <a:avLst/>
          </a:prstGeom>
          <a:ln w="12700">
            <a:miter lim="400000"/>
          </a:ln>
        </p:spPr>
      </p:pic>
      <p:sp>
        <p:nvSpPr>
          <p:cNvPr id="548" name="Shape 70"/>
          <p:cNvSpPr txBox="1"/>
          <p:nvPr/>
        </p:nvSpPr>
        <p:spPr>
          <a:xfrm>
            <a:off x="4724400" y="1307707"/>
            <a:ext cx="4321174" cy="39479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Under the hood, web browsers often </a:t>
            </a:r>
            <a:r>
              <a:rPr b="1" u="sng"/>
              <a:t>render webpages differently</a:t>
            </a:r>
            <a:r>
              <a:t> than their competition.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These disparities could mean HTML/CSS displaying differently  in each web client.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Because of these potential divergences, web developers need to make their websites </a:t>
            </a:r>
            <a:r>
              <a:rPr b="1" u="sng"/>
              <a:t>cross-browser compatible</a:t>
            </a:r>
            <a:r>
              <a:t>.</a:t>
            </a:r>
          </a:p>
        </p:txBody>
      </p:sp>
    </p:spTree>
  </p:cSld>
  <p:clrMapOvr>
    <a:masterClrMapping/>
  </p:clrMapOvr>
  <p:transition spd="slow">
    <p:dissolve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Title 1"/>
          <p:cNvSpPr txBox="1">
            <a:spLocks noGrp="1"/>
          </p:cNvSpPr>
          <p:nvPr>
            <p:ph type="title"/>
          </p:nvPr>
        </p:nvSpPr>
        <p:spPr>
          <a:xfrm>
            <a:off x="304800" y="-1"/>
            <a:ext cx="7086600" cy="653856"/>
          </a:xfrm>
          <a:prstGeom prst="rect">
            <a:avLst/>
          </a:prstGeom>
        </p:spPr>
        <p:txBody>
          <a:bodyPr/>
          <a:lstStyle/>
          <a:p>
            <a:r>
              <a:t>Reset.css (or Normalize.css)</a:t>
            </a:r>
          </a:p>
        </p:txBody>
      </p:sp>
      <p:pic>
        <p:nvPicPr>
          <p:cNvPr id="551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43000" y="783752"/>
            <a:ext cx="6867525" cy="367316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52" name="Shape 70"/>
          <p:cNvSpPr txBox="1"/>
          <p:nvPr/>
        </p:nvSpPr>
        <p:spPr>
          <a:xfrm>
            <a:off x="152398" y="4586811"/>
            <a:ext cx="8882745" cy="16347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Reset.css will “reset” all browser-specific CSS. This means your site will appear the same in all browsers.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However, you will have to re-style everything yourself.</a:t>
            </a:r>
          </a:p>
        </p:txBody>
      </p:sp>
    </p:spTree>
  </p:cSld>
  <p:clrMapOvr>
    <a:masterClrMapping/>
  </p:clrMapOvr>
  <p:transition spd="slow">
    <p:dissolve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Rectangle 5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Why CSS Resets Matter</a:t>
            </a:r>
          </a:p>
        </p:txBody>
      </p:sp>
      <p:sp>
        <p:nvSpPr>
          <p:cNvPr id="555" name="Shape 70"/>
          <p:cNvSpPr txBox="1"/>
          <p:nvPr/>
        </p:nvSpPr>
        <p:spPr>
          <a:xfrm>
            <a:off x="228599" y="1307707"/>
            <a:ext cx="8740776" cy="25330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457200" indent="-457200" defTabSz="685800">
              <a:spcBef>
                <a:spcPts val="500"/>
              </a:spcBef>
              <a:buSzPct val="100000"/>
              <a:buAutoNum type="arabicPeriod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It’s important for creating browser-compatible websites.</a:t>
            </a:r>
            <a:endParaRPr sz="2400"/>
          </a:p>
          <a:p>
            <a:pPr marL="457200" indent="-457200" defTabSz="685800">
              <a:spcBef>
                <a:spcPts val="500"/>
              </a:spcBef>
              <a:buSzPct val="100000"/>
              <a:buAutoNum type="arabicPeriod"/>
              <a:defRPr sz="2200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457200" indent="-457200" defTabSz="685800">
              <a:spcBef>
                <a:spcPts val="500"/>
              </a:spcBef>
              <a:buSzPct val="100000"/>
              <a:buAutoNum type="arabicPeriod" startAt="2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It’s an example of using someone else’s CSS in </a:t>
            </a:r>
            <a:r>
              <a:rPr i="1" u="sng"/>
              <a:t>your </a:t>
            </a:r>
            <a:r>
              <a:t>website!!!</a:t>
            </a:r>
            <a:endParaRPr sz="2400"/>
          </a:p>
          <a:p>
            <a:pPr marL="457200" indent="-457200" defTabSz="685800">
              <a:spcBef>
                <a:spcPts val="500"/>
              </a:spcBef>
              <a:buSzPct val="100000"/>
              <a:buAutoNum type="arabicPeriod" startAt="2"/>
              <a:defRPr sz="2200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457200" indent="-457200" defTabSz="685800">
              <a:spcBef>
                <a:spcPts val="500"/>
              </a:spcBef>
              <a:buSzPct val="100000"/>
              <a:buAutoNum type="arabicPeriod" startAt="3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It’s a common Front-End Developer Interview question.</a:t>
            </a:r>
            <a:endParaRPr sz="2400"/>
          </a:p>
        </p:txBody>
      </p:sp>
    </p:spTree>
  </p:cSld>
  <p:clrMapOvr>
    <a:masterClrMapping/>
  </p:clrMapOvr>
  <p:transition spd="slow">
    <p:dissolve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Rectangle 2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&gt; YOUR TURN!!</a:t>
            </a:r>
          </a:p>
        </p:txBody>
      </p:sp>
      <p:sp>
        <p:nvSpPr>
          <p:cNvPr id="558" name="Rectangle 4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59" name="TextBox 5"/>
          <p:cNvSpPr txBox="1"/>
          <p:nvPr/>
        </p:nvSpPr>
        <p:spPr>
          <a:xfrm>
            <a:off x="304800" y="914399"/>
            <a:ext cx="8686800" cy="25706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400" b="1">
                <a:latin typeface="Arial"/>
                <a:ea typeface="Arial"/>
                <a:cs typeface="Arial"/>
                <a:sym typeface="Arial"/>
              </a:defRPr>
            </a:pPr>
            <a:r>
              <a:t>Assignment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Follow the instructions given via Slack to incorporate a reset.css file in a basic HTML file. 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Note the impact of the reset file makes after you include it.</a:t>
            </a:r>
          </a:p>
        </p:txBody>
      </p:sp>
    </p:spTree>
  </p:cSld>
  <p:clrMapOvr>
    <a:masterClrMapping/>
  </p:clrMapOvr>
  <p:transition spd="slow">
    <p:dissolv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Title 1"/>
          <p:cNvSpPr txBox="1">
            <a:spLocks noGrp="1"/>
          </p:cNvSpPr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r>
              <a:t>Brace Yourselves</a:t>
            </a:r>
          </a:p>
        </p:txBody>
      </p:sp>
      <p:sp>
        <p:nvSpPr>
          <p:cNvPr id="273" name="Title 1"/>
          <p:cNvSpPr txBox="1"/>
          <p:nvPr/>
        </p:nvSpPr>
        <p:spPr>
          <a:xfrm>
            <a:off x="0" y="2057400"/>
            <a:ext cx="9067800" cy="25459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pPr algn="ctr" defTabSz="685800">
              <a:defRPr sz="4000" b="1" i="1">
                <a:latin typeface="Arial"/>
                <a:ea typeface="Arial"/>
                <a:cs typeface="Arial"/>
                <a:sym typeface="Arial"/>
              </a:defRPr>
            </a:pPr>
            <a:r>
              <a:t>Don’t expect to understand EVERYTHING at once. </a:t>
            </a:r>
            <a:endParaRPr sz="3300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defRPr sz="4000" b="1" i="1">
                <a:latin typeface="Arial"/>
                <a:ea typeface="Arial"/>
                <a:cs typeface="Arial"/>
                <a:sym typeface="Arial"/>
              </a:defRPr>
            </a:pPr>
            <a:endParaRPr sz="3300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defRPr sz="4000" i="1">
                <a:latin typeface="Arial"/>
                <a:ea typeface="Arial"/>
                <a:cs typeface="Arial"/>
                <a:sym typeface="Arial"/>
              </a:defRPr>
            </a:pPr>
            <a:r>
              <a:t>Today is all about getting immersed.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Title 1"/>
          <p:cNvSpPr txBox="1">
            <a:spLocks noGrp="1"/>
          </p:cNvSpPr>
          <p:nvPr>
            <p:ph type="title"/>
          </p:nvPr>
        </p:nvSpPr>
        <p:spPr>
          <a:xfrm>
            <a:off x="390606" y="2953542"/>
            <a:ext cx="8229601" cy="871859"/>
          </a:xfrm>
          <a:prstGeom prst="rect">
            <a:avLst/>
          </a:prstGeom>
        </p:spPr>
        <p:txBody>
          <a:bodyPr/>
          <a:lstStyle/>
          <a:p>
            <a:r>
              <a:t>CSS Recap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Main_Unbranded">
  <a:themeElements>
    <a:clrScheme name="Main_Unbranded">
      <a:dk1>
        <a:srgbClr val="000000"/>
      </a:dk1>
      <a:lt1>
        <a:srgbClr val="404040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Main_Unbranded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Main_Unbrande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Main_Unbranded">
  <a:themeElements>
    <a:clrScheme name="Main_Unbranded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Main_Unbranded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Main_Unbrande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</TotalTime>
  <Words>1895</Words>
  <Application>Microsoft Macintosh PowerPoint</Application>
  <PresentationFormat>On-screen Show (4:3)</PresentationFormat>
  <Paragraphs>323</Paragraphs>
  <Slides>79</Slides>
  <Notes>2</Notes>
  <HiddenSlides>9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79</vt:i4>
      </vt:variant>
    </vt:vector>
  </HeadingPairs>
  <TitlesOfParts>
    <vt:vector size="83" baseType="lpstr">
      <vt:lpstr>Arial</vt:lpstr>
      <vt:lpstr>Calibri</vt:lpstr>
      <vt:lpstr>Calibri Light</vt:lpstr>
      <vt:lpstr>Main_Unbranded</vt:lpstr>
      <vt:lpstr>Heroes of CSS</vt:lpstr>
      <vt:lpstr>Admin Work</vt:lpstr>
      <vt:lpstr>Homework Assignment</vt:lpstr>
      <vt:lpstr>Homework Assignment</vt:lpstr>
      <vt:lpstr>Most Important of All….</vt:lpstr>
      <vt:lpstr>Warning!</vt:lpstr>
      <vt:lpstr>Brace Yourselves</vt:lpstr>
      <vt:lpstr>Brace Yourselves</vt:lpstr>
      <vt:lpstr>CSS Recap</vt:lpstr>
      <vt:lpstr>Critical Question</vt:lpstr>
      <vt:lpstr>HTML / CSS Definitions (*yawn* unimportant)</vt:lpstr>
      <vt:lpstr>HTML / CSS Analogy</vt:lpstr>
      <vt:lpstr>Basic HTML Page - Result</vt:lpstr>
      <vt:lpstr>Enter CSS - Result</vt:lpstr>
      <vt:lpstr>Critical Question</vt:lpstr>
      <vt:lpstr>CSS Syntax</vt:lpstr>
      <vt:lpstr>Selectors</vt:lpstr>
      <vt:lpstr>CSS Selectors</vt:lpstr>
      <vt:lpstr>Lingering Questions</vt:lpstr>
      <vt:lpstr>Relative File Paths</vt:lpstr>
      <vt:lpstr>Relative File Paths</vt:lpstr>
      <vt:lpstr>Quick Demo</vt:lpstr>
      <vt:lpstr>Absolutely No Absolute Paths</vt:lpstr>
      <vt:lpstr>PowerPoint Presentation</vt:lpstr>
      <vt:lpstr>Box Model</vt:lpstr>
      <vt:lpstr>PowerPoint Presentation</vt:lpstr>
      <vt:lpstr>PowerPoint Presentation</vt:lpstr>
      <vt:lpstr>PowerPoint Presentation</vt:lpstr>
      <vt:lpstr>PowerPoint Presentation</vt:lpstr>
      <vt:lpstr>We Be Floatin’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Quick Demo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BREAK!</vt:lpstr>
      <vt:lpstr>CSS Positioning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Quick Demo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Advice</vt:lpstr>
      <vt:lpstr>Chrome Inspector</vt:lpstr>
      <vt:lpstr>PowerPoint Presentation</vt:lpstr>
      <vt:lpstr>PowerPoint Presentation</vt:lpstr>
      <vt:lpstr>Next Class! </vt:lpstr>
      <vt:lpstr>Recap + Reassurances</vt:lpstr>
      <vt:lpstr>PowerPoint Presentation</vt:lpstr>
      <vt:lpstr>Questions?</vt:lpstr>
      <vt:lpstr>EXTRA MATERIAL</vt:lpstr>
      <vt:lpstr>PowerPoint Presentation</vt:lpstr>
      <vt:lpstr>CSS Resets</vt:lpstr>
      <vt:lpstr>Loading Multiple CSS Files ***(Very Important!!!)***</vt:lpstr>
      <vt:lpstr>What Browser?</vt:lpstr>
      <vt:lpstr>Battle of the Browsers</vt:lpstr>
      <vt:lpstr>Reset.css (or Normalize.css)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Heroes of CSS</dc:title>
  <cp:lastModifiedBy>George Yoo</cp:lastModifiedBy>
  <cp:revision>8</cp:revision>
  <dcterms:modified xsi:type="dcterms:W3CDTF">2018-05-11T17:06:52Z</dcterms:modified>
</cp:coreProperties>
</file>